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2" r:id="rId4"/>
    <p:sldId id="259" r:id="rId5"/>
    <p:sldId id="267" r:id="rId6"/>
    <p:sldId id="266" r:id="rId7"/>
    <p:sldId id="269" r:id="rId8"/>
    <p:sldId id="270" r:id="rId9"/>
    <p:sldId id="26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8288000" cy="10287000"/>
  <p:notesSz cx="6858000" cy="9144000"/>
  <p:embeddedFontLst>
    <p:embeddedFont>
      <p:font typeface="Helvetica World" panose="020B0604020202020204" charset="-128"/>
      <p:regular r:id="rId27"/>
    </p:embeddedFont>
    <p:embeddedFont>
      <p:font typeface="Amasis MT Pro Light" panose="02040304050005020304" pitchFamily="18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5"/>
    <a:srgbClr val="B8C2CE"/>
    <a:srgbClr val="B6C9FE"/>
    <a:srgbClr val="0042EB"/>
    <a:srgbClr val="E7D5E7"/>
    <a:srgbClr val="C8E6F0"/>
    <a:srgbClr val="D7F5F7"/>
    <a:srgbClr val="040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16" y="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A7801-F4EF-4694-A6D5-3587EF254526}" type="datetimeFigureOut">
              <a:rPr lang="es-ES" smtClean="0"/>
              <a:t>25/06/2024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5287F-F94E-4D1F-A202-1C18F210F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58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287F-F94E-4D1F-A202-1C18F210FFB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0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5287F-F94E-4D1F-A202-1C18F210FFB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32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3862">
            <a:off x="-2143231" y="-1371054"/>
            <a:ext cx="8072719" cy="4127177"/>
          </a:xfrm>
          <a:custGeom>
            <a:avLst/>
            <a:gdLst/>
            <a:ahLst/>
            <a:cxnLst/>
            <a:rect l="l" t="t" r="r" b="b"/>
            <a:pathLst>
              <a:path w="8072719" h="4127177">
                <a:moveTo>
                  <a:pt x="0" y="0"/>
                </a:moveTo>
                <a:lnTo>
                  <a:pt x="8072719" y="0"/>
                </a:lnTo>
                <a:lnTo>
                  <a:pt x="8072719" y="4127177"/>
                </a:lnTo>
                <a:lnTo>
                  <a:pt x="0" y="412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rot="-2403045">
            <a:off x="-444276" y="7344058"/>
            <a:ext cx="5210526" cy="5357867"/>
          </a:xfrm>
          <a:custGeom>
            <a:avLst/>
            <a:gdLst/>
            <a:ahLst/>
            <a:cxnLst/>
            <a:rect l="l" t="t" r="r" b="b"/>
            <a:pathLst>
              <a:path w="5210526" h="5357867">
                <a:moveTo>
                  <a:pt x="0" y="0"/>
                </a:moveTo>
                <a:lnTo>
                  <a:pt x="5210526" y="0"/>
                </a:lnTo>
                <a:lnTo>
                  <a:pt x="5210526" y="5357867"/>
                </a:lnTo>
                <a:lnTo>
                  <a:pt x="0" y="5357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6561676" y="1809832"/>
            <a:ext cx="5972331" cy="3202662"/>
          </a:xfrm>
          <a:custGeom>
            <a:avLst/>
            <a:gdLst/>
            <a:ahLst/>
            <a:cxnLst/>
            <a:rect l="l" t="t" r="r" b="b"/>
            <a:pathLst>
              <a:path w="5972331" h="3202662">
                <a:moveTo>
                  <a:pt x="0" y="0"/>
                </a:moveTo>
                <a:lnTo>
                  <a:pt x="5972331" y="0"/>
                </a:lnTo>
                <a:lnTo>
                  <a:pt x="5972331" y="3202662"/>
                </a:lnTo>
                <a:lnTo>
                  <a:pt x="0" y="320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4239582" y="6295937"/>
            <a:ext cx="5637443" cy="4989137"/>
          </a:xfrm>
          <a:custGeom>
            <a:avLst/>
            <a:gdLst/>
            <a:ahLst/>
            <a:cxnLst/>
            <a:rect l="l" t="t" r="r" b="b"/>
            <a:pathLst>
              <a:path w="5637443" h="4989137">
                <a:moveTo>
                  <a:pt x="0" y="0"/>
                </a:moveTo>
                <a:lnTo>
                  <a:pt x="5637443" y="0"/>
                </a:lnTo>
                <a:lnTo>
                  <a:pt x="5637443" y="4989137"/>
                </a:lnTo>
                <a:lnTo>
                  <a:pt x="0" y="4989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12211629" y="-3758230"/>
            <a:ext cx="5664429" cy="6165365"/>
          </a:xfrm>
          <a:custGeom>
            <a:avLst/>
            <a:gdLst/>
            <a:ahLst/>
            <a:cxnLst/>
            <a:rect l="l" t="t" r="r" b="b"/>
            <a:pathLst>
              <a:path w="5664429" h="6165365">
                <a:moveTo>
                  <a:pt x="0" y="0"/>
                </a:moveTo>
                <a:lnTo>
                  <a:pt x="5664428" y="0"/>
                </a:lnTo>
                <a:lnTo>
                  <a:pt x="5664428" y="6165365"/>
                </a:lnTo>
                <a:lnTo>
                  <a:pt x="0" y="6165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 rot="10112442">
            <a:off x="-804394" y="3202035"/>
            <a:ext cx="2897055" cy="4244769"/>
          </a:xfrm>
          <a:custGeom>
            <a:avLst/>
            <a:gdLst/>
            <a:ahLst/>
            <a:cxnLst/>
            <a:rect l="l" t="t" r="r" b="b"/>
            <a:pathLst>
              <a:path w="2897055" h="4244769">
                <a:moveTo>
                  <a:pt x="0" y="0"/>
                </a:moveTo>
                <a:lnTo>
                  <a:pt x="2897055" y="0"/>
                </a:lnTo>
                <a:lnTo>
                  <a:pt x="2897055" y="4244769"/>
                </a:lnTo>
                <a:lnTo>
                  <a:pt x="0" y="424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 rot="-644479">
            <a:off x="6133543" y="-1197185"/>
            <a:ext cx="4814461" cy="3183562"/>
          </a:xfrm>
          <a:custGeom>
            <a:avLst/>
            <a:gdLst/>
            <a:ahLst/>
            <a:cxnLst/>
            <a:rect l="l" t="t" r="r" b="b"/>
            <a:pathLst>
              <a:path w="4814461" h="3183562">
                <a:moveTo>
                  <a:pt x="0" y="0"/>
                </a:moveTo>
                <a:lnTo>
                  <a:pt x="4814460" y="0"/>
                </a:lnTo>
                <a:lnTo>
                  <a:pt x="4814460" y="3183562"/>
                </a:lnTo>
                <a:lnTo>
                  <a:pt x="0" y="3183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>
            <a:off x="6915534" y="8790506"/>
            <a:ext cx="5857753" cy="2416323"/>
          </a:xfrm>
          <a:custGeom>
            <a:avLst/>
            <a:gdLst/>
            <a:ahLst/>
            <a:cxnLst/>
            <a:rect l="l" t="t" r="r" b="b"/>
            <a:pathLst>
              <a:path w="5857753" h="2416323">
                <a:moveTo>
                  <a:pt x="0" y="0"/>
                </a:moveTo>
                <a:lnTo>
                  <a:pt x="5857754" y="0"/>
                </a:lnTo>
                <a:lnTo>
                  <a:pt x="5857754" y="2416323"/>
                </a:lnTo>
                <a:lnTo>
                  <a:pt x="0" y="24163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TextBox 18"/>
          <p:cNvSpPr txBox="1"/>
          <p:nvPr/>
        </p:nvSpPr>
        <p:spPr>
          <a:xfrm>
            <a:off x="1893128" y="3758505"/>
            <a:ext cx="14501743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000" b="1" kern="1400" spc="-50" dirty="0">
                <a:effectLst/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Estimation of Obesity Levels based on </a:t>
            </a:r>
            <a:br>
              <a:rPr lang="es-ES" sz="6000" kern="1400" spc="-50" dirty="0">
                <a:effectLst/>
                <a:latin typeface="Aptos Display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</a:br>
            <a:r>
              <a:rPr lang="en-US" sz="6000" b="1" kern="1400" spc="-50" dirty="0">
                <a:effectLst/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Eating Habits and Physical Condition </a:t>
            </a:r>
            <a:br>
              <a:rPr lang="es-ES" sz="6000" kern="1400" spc="-50" dirty="0">
                <a:effectLst/>
                <a:latin typeface="Aptos Display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</a:br>
            <a:r>
              <a:rPr lang="en-US" sz="6000" b="1" kern="1400" spc="-50" dirty="0">
                <a:effectLst/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with Machine Learning</a:t>
            </a:r>
            <a:endParaRPr lang="en-US" sz="6600" spc="-208" dirty="0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06BC6-B44C-CCE4-A587-0BAB32D93609}"/>
              </a:ext>
            </a:extLst>
          </p:cNvPr>
          <p:cNvSpPr txBox="1"/>
          <p:nvPr/>
        </p:nvSpPr>
        <p:spPr>
          <a:xfrm>
            <a:off x="2045528" y="7579189"/>
            <a:ext cx="14501743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800" kern="1400" spc="-50" dirty="0">
                <a:effectLst/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Aníbal Hernando Novo</a:t>
            </a:r>
            <a:endParaRPr lang="en-US" sz="3200" spc="-208" dirty="0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80A2BD24-5D5E-EEF4-069E-958878762D7E}"/>
              </a:ext>
            </a:extLst>
          </p:cNvPr>
          <p:cNvSpPr txBox="1"/>
          <p:nvPr/>
        </p:nvSpPr>
        <p:spPr>
          <a:xfrm>
            <a:off x="2197928" y="2673970"/>
            <a:ext cx="14501743" cy="91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2800" kern="1400" spc="-50" dirty="0"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endParaRPr lang="es-ES" sz="2800" kern="1400" spc="-50" dirty="0"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400" spc="-50" dirty="0"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FINAL PROJECT</a:t>
            </a:r>
            <a:endParaRPr lang="es-ES" sz="2800" kern="1400" spc="-50" dirty="0"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probabilistic model-based clustering </a:t>
            </a:r>
            <a:endParaRPr lang="en-US" sz="4800" b="1" kern="1400" spc="-50" dirty="0">
              <a:solidFill>
                <a:srgbClr val="0042EB"/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23F5C7-0276-8804-0186-85DA2034B8F4}"/>
              </a:ext>
            </a:extLst>
          </p:cNvPr>
          <p:cNvSpPr txBox="1"/>
          <p:nvPr/>
        </p:nvSpPr>
        <p:spPr>
          <a:xfrm>
            <a:off x="6438900" y="9433648"/>
            <a:ext cx="54102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4, BIC value criteria</a:t>
            </a:r>
            <a:endParaRPr lang="es-ES" i="1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6F59E44-2ABE-69EB-76E8-00040645D3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0" b="2964"/>
          <a:stretch/>
        </p:blipFill>
        <p:spPr bwMode="auto">
          <a:xfrm>
            <a:off x="1394520" y="3248099"/>
            <a:ext cx="15498960" cy="59988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AC50FE-05F0-B4F6-04D2-50D6381E119C}"/>
              </a:ext>
            </a:extLst>
          </p:cNvPr>
          <p:cNvSpPr txBox="1"/>
          <p:nvPr/>
        </p:nvSpPr>
        <p:spPr>
          <a:xfrm>
            <a:off x="1028700" y="2390140"/>
            <a:ext cx="10706100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Volume: variable / Shape: equal / Orientation: variable</a:t>
            </a:r>
            <a:endParaRPr lang="es-ES" sz="3200" i="1" spc="-64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Wor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47F0A7D5-8EC4-7689-843F-801F1B18F2B2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843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1838046"/>
            <a:ext cx="16954500" cy="955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48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internal validation methods with K Means algorithm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23F5C7-0276-8804-0186-85DA2034B8F4}"/>
              </a:ext>
            </a:extLst>
          </p:cNvPr>
          <p:cNvSpPr txBox="1"/>
          <p:nvPr/>
        </p:nvSpPr>
        <p:spPr>
          <a:xfrm>
            <a:off x="1905000" y="9433648"/>
            <a:ext cx="54102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5, SSQ plot</a:t>
            </a:r>
            <a:endParaRPr lang="es-ES" i="1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C50FE-05F0-B4F6-04D2-50D6381E119C}"/>
              </a:ext>
            </a:extLst>
          </p:cNvPr>
          <p:cNvSpPr txBox="1"/>
          <p:nvPr/>
        </p:nvSpPr>
        <p:spPr>
          <a:xfrm>
            <a:off x="1028700" y="2878629"/>
            <a:ext cx="16725900" cy="1045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ts val="419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Sum of squares SQQ distance to centroids</a:t>
            </a:r>
          </a:p>
          <a:p>
            <a:pPr marL="514350" indent="-514350">
              <a:lnSpc>
                <a:spcPts val="4192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Silhouette coefficient for k = 2:10</a:t>
            </a:r>
            <a:endParaRPr lang="es-ES" sz="3200" spc="-64" dirty="0">
              <a:solidFill>
                <a:srgbClr val="000000"/>
              </a:solidFill>
              <a:latin typeface="Helvetica Wor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1DB57A-26B4-F4A4-65E4-BC6CADD61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7" r="3826" b="3431"/>
          <a:stretch/>
        </p:blipFill>
        <p:spPr bwMode="auto">
          <a:xfrm>
            <a:off x="1028699" y="4661832"/>
            <a:ext cx="7748987" cy="45476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F598C7-88CD-69DB-A139-CE3BE0D374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8" r="3549" b="4537"/>
          <a:stretch/>
        </p:blipFill>
        <p:spPr bwMode="auto">
          <a:xfrm>
            <a:off x="8866105" y="5831282"/>
            <a:ext cx="8888495" cy="34270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F79AACA-0F5B-B71C-A699-067B10824E03}"/>
              </a:ext>
            </a:extLst>
          </p:cNvPr>
          <p:cNvSpPr txBox="1"/>
          <p:nvPr/>
        </p:nvSpPr>
        <p:spPr>
          <a:xfrm>
            <a:off x="10719552" y="9433648"/>
            <a:ext cx="54102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6, Average Silhouette Width</a:t>
            </a:r>
            <a:endParaRPr lang="es-ES" i="1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291E8202-74F0-EF90-FCDD-EE5F8811A2FA}"/>
              </a:ext>
            </a:extLst>
          </p:cNvPr>
          <p:cNvSpPr txBox="1"/>
          <p:nvPr/>
        </p:nvSpPr>
        <p:spPr>
          <a:xfrm>
            <a:off x="1028700" y="942082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chemeClr val="bg1">
                    <a:lumMod val="8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validation methods</a:t>
            </a:r>
            <a:endParaRPr lang="en-US" sz="4800" b="1" kern="1400" spc="-50" dirty="0">
              <a:solidFill>
                <a:schemeClr val="bg1">
                  <a:lumMod val="8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05194EA3-8DB6-5F9F-2A2D-C20C31880B12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46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iterative distance based </a:t>
            </a:r>
            <a:r>
              <a:rPr lang="en-US" sz="48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K Means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23F5C7-0276-8804-0186-85DA2034B8F4}"/>
              </a:ext>
            </a:extLst>
          </p:cNvPr>
          <p:cNvSpPr txBox="1"/>
          <p:nvPr/>
        </p:nvSpPr>
        <p:spPr>
          <a:xfrm>
            <a:off x="6438900" y="9433648"/>
            <a:ext cx="54102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7. Clustering between Height and Weight</a:t>
            </a:r>
            <a:endParaRPr lang="es-ES" i="1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C6E1ED-345A-7B01-4F1A-71A1328CF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4" r="3616" b="1805"/>
          <a:stretch/>
        </p:blipFill>
        <p:spPr bwMode="auto">
          <a:xfrm>
            <a:off x="1815992" y="2302461"/>
            <a:ext cx="14656016" cy="7004467"/>
          </a:xfrm>
          <a:prstGeom prst="rect">
            <a:avLst/>
          </a:prstGeom>
          <a:noFill/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05464F99-804C-FFA1-D8C5-0F9097F580B2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62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chemeClr val="bg1">
                    <a:lumMod val="8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iterative distance based </a:t>
            </a:r>
            <a:r>
              <a:rPr lang="en-US" sz="4800" b="1" kern="1400" spc="-50" dirty="0">
                <a:solidFill>
                  <a:schemeClr val="bg1">
                    <a:lumMod val="8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K Means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23F5C7-0276-8804-0186-85DA2034B8F4}"/>
              </a:ext>
            </a:extLst>
          </p:cNvPr>
          <p:cNvSpPr txBox="1"/>
          <p:nvPr/>
        </p:nvSpPr>
        <p:spPr>
          <a:xfrm>
            <a:off x="6438900" y="9433648"/>
            <a:ext cx="54102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8. K Means clustering bar plot  for k=7</a:t>
            </a:r>
            <a:endParaRPr lang="es-ES" i="1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pic>
        <p:nvPicPr>
          <p:cNvPr id="2" name="Imagen 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ED3D684-50EE-610F-B30D-343EDB1C9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"/>
          <a:stretch/>
        </p:blipFill>
        <p:spPr bwMode="auto">
          <a:xfrm>
            <a:off x="1208520" y="2335519"/>
            <a:ext cx="16594859" cy="6781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18">
            <a:extLst>
              <a:ext uri="{FF2B5EF4-FFF2-40B4-BE49-F238E27FC236}">
                <a16:creationId xmlns:a16="http://schemas.microsoft.com/office/drawing/2014/main" id="{A531DDBC-C61D-96F6-5984-00C86E6131F8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2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hierarchical clustering</a:t>
            </a:r>
            <a:endParaRPr lang="en-US" sz="4800" b="1" kern="1400" spc="-50" dirty="0">
              <a:solidFill>
                <a:srgbClr val="0042EB"/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23F5C7-0276-8804-0186-85DA2034B8F4}"/>
              </a:ext>
            </a:extLst>
          </p:cNvPr>
          <p:cNvSpPr txBox="1"/>
          <p:nvPr/>
        </p:nvSpPr>
        <p:spPr>
          <a:xfrm>
            <a:off x="6438900" y="9433648"/>
            <a:ext cx="54102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9. Cluster </a:t>
            </a:r>
            <a:r>
              <a:rPr lang="en-US" i="1" dirty="0" err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Dendogram</a:t>
            </a:r>
            <a:endParaRPr lang="es-ES" i="1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0F057F9E-9DFF-1ED9-B194-A9B66D9E8B5E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097432-9A16-549A-1F76-BCCF4CADE9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2" r="5719"/>
          <a:stretch/>
        </p:blipFill>
        <p:spPr bwMode="auto">
          <a:xfrm>
            <a:off x="1247775" y="2857500"/>
            <a:ext cx="15792450" cy="60410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938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chemeClr val="bg1">
                    <a:lumMod val="8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hierarchical clustering</a:t>
            </a:r>
            <a:endParaRPr lang="en-US" sz="4800" b="1" kern="1400" spc="-50" dirty="0">
              <a:solidFill>
                <a:schemeClr val="bg1">
                  <a:lumMod val="8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23F5C7-0276-8804-0186-85DA2034B8F4}"/>
              </a:ext>
            </a:extLst>
          </p:cNvPr>
          <p:cNvSpPr txBox="1"/>
          <p:nvPr/>
        </p:nvSpPr>
        <p:spPr>
          <a:xfrm>
            <a:off x="6438900" y="9433648"/>
            <a:ext cx="54102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10. Hierarchical clustering</a:t>
            </a:r>
            <a:endParaRPr lang="es-ES" i="1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0F057F9E-9DFF-1ED9-B194-A9B66D9E8B5E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FCB4500-A07C-291D-36D3-9037F32362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9"/>
          <a:stretch/>
        </p:blipFill>
        <p:spPr bwMode="auto">
          <a:xfrm>
            <a:off x="1110761" y="2628900"/>
            <a:ext cx="16066477" cy="64783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5493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299AAD61-25BB-082E-4B20-A00BDC151D97}"/>
              </a:ext>
            </a:extLst>
          </p:cNvPr>
          <p:cNvSpPr txBox="1"/>
          <p:nvPr/>
        </p:nvSpPr>
        <p:spPr>
          <a:xfrm>
            <a:off x="1028700" y="2390140"/>
            <a:ext cx="10706100" cy="6431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Function with parameters:  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ε  radius of the sphere ∈ (0.3,0.9)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τ number of contain points ∈ (5,30) </a:t>
            </a: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200" spc="-64" dirty="0">
              <a:solidFill>
                <a:srgbClr val="000000"/>
              </a:solidFill>
              <a:latin typeface="Helvetica World"/>
            </a:endParaRP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Compares the mean silhouette using Dbscan.</a:t>
            </a: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200" spc="-64" dirty="0">
              <a:solidFill>
                <a:srgbClr val="000000"/>
              </a:solidFill>
              <a:latin typeface="Helvetica World"/>
            </a:endParaRP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Best ε = 0.49 and τ = 26 and the silhouette = 0.02. </a:t>
            </a: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3200" spc="-64" dirty="0">
              <a:solidFill>
                <a:srgbClr val="000000"/>
              </a:solidFill>
              <a:latin typeface="Helvetica World"/>
            </a:endParaRP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Problem 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Noise points = 1816 of 2111 instances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Silhouette works bad if clusters has arbitrary shape</a:t>
            </a: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s-ES" sz="3200" i="1" spc="-64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World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10871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8000" b="1" kern="1400" spc="-50" dirty="0" err="1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dbscan</a:t>
            </a:r>
            <a:endParaRPr lang="en-US" sz="8000" b="1" kern="1400" spc="-50" dirty="0">
              <a:solidFill>
                <a:srgbClr val="0042EB"/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71EDEA2F-91FB-9820-EE40-698C5ADD39C6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12EEFF05-A6CF-BE91-D0F2-5266A7453894}"/>
              </a:ext>
            </a:extLst>
          </p:cNvPr>
          <p:cNvSpPr/>
          <p:nvPr/>
        </p:nvSpPr>
        <p:spPr>
          <a:xfrm>
            <a:off x="12332970" y="-2777490"/>
            <a:ext cx="9106997" cy="8229600"/>
          </a:xfrm>
          <a:custGeom>
            <a:avLst/>
            <a:gdLst/>
            <a:ahLst/>
            <a:cxnLst/>
            <a:rect l="l" t="t" r="r" b="b"/>
            <a:pathLst>
              <a:path w="9106997" h="8229600">
                <a:moveTo>
                  <a:pt x="0" y="0"/>
                </a:moveTo>
                <a:lnTo>
                  <a:pt x="9106997" y="0"/>
                </a:lnTo>
                <a:lnTo>
                  <a:pt x="91069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0E18D315-7572-955E-FE52-32AA8829DDA8}"/>
              </a:ext>
            </a:extLst>
          </p:cNvPr>
          <p:cNvSpPr/>
          <p:nvPr/>
        </p:nvSpPr>
        <p:spPr>
          <a:xfrm>
            <a:off x="11125200" y="5606020"/>
            <a:ext cx="8281358" cy="8229600"/>
          </a:xfrm>
          <a:custGeom>
            <a:avLst/>
            <a:gdLst/>
            <a:ahLst/>
            <a:cxnLst/>
            <a:rect l="l" t="t" r="r" b="b"/>
            <a:pathLst>
              <a:path w="8281358" h="8229600">
                <a:moveTo>
                  <a:pt x="0" y="0"/>
                </a:moveTo>
                <a:lnTo>
                  <a:pt x="8281359" y="0"/>
                </a:lnTo>
                <a:lnTo>
                  <a:pt x="82813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1751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72225" y="8171319"/>
            <a:ext cx="5972331" cy="3202662"/>
          </a:xfrm>
          <a:custGeom>
            <a:avLst/>
            <a:gdLst/>
            <a:ahLst/>
            <a:cxnLst/>
            <a:rect l="l" t="t" r="r" b="b"/>
            <a:pathLst>
              <a:path w="5972331" h="3202662">
                <a:moveTo>
                  <a:pt x="0" y="0"/>
                </a:moveTo>
                <a:lnTo>
                  <a:pt x="5972331" y="0"/>
                </a:lnTo>
                <a:lnTo>
                  <a:pt x="5972331" y="3202662"/>
                </a:lnTo>
                <a:lnTo>
                  <a:pt x="0" y="320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2190750" y="4592419"/>
            <a:ext cx="10687050" cy="11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3"/>
              </a:lnSpc>
              <a:spcBef>
                <a:spcPct val="0"/>
              </a:spcBef>
            </a:pPr>
            <a:r>
              <a:rPr lang="en-US" sz="9600" b="1" kern="1400" spc="-50" dirty="0"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3058773" y="1028700"/>
            <a:ext cx="8726399" cy="9493816"/>
          </a:xfrm>
          <a:custGeom>
            <a:avLst/>
            <a:gdLst/>
            <a:ahLst/>
            <a:cxnLst/>
            <a:rect l="l" t="t" r="r" b="b"/>
            <a:pathLst>
              <a:path w="8726399" h="9493816">
                <a:moveTo>
                  <a:pt x="0" y="0"/>
                </a:moveTo>
                <a:lnTo>
                  <a:pt x="8726399" y="0"/>
                </a:lnTo>
                <a:lnTo>
                  <a:pt x="8726399" y="9493816"/>
                </a:lnTo>
                <a:lnTo>
                  <a:pt x="0" y="949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A143F054-1EBF-8B5C-FE1C-99ED2EEB7922}"/>
              </a:ext>
            </a:extLst>
          </p:cNvPr>
          <p:cNvSpPr/>
          <p:nvPr/>
        </p:nvSpPr>
        <p:spPr>
          <a:xfrm>
            <a:off x="936508" y="4533900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E210B885-08E0-9079-4169-18C404BB51DA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07DD69C-5EA4-4FDC-55FD-3606CF0458A4}"/>
              </a:ext>
            </a:extLst>
          </p:cNvPr>
          <p:cNvSpPr txBox="1"/>
          <p:nvPr/>
        </p:nvSpPr>
        <p:spPr>
          <a:xfrm>
            <a:off x="2234949" y="5490591"/>
            <a:ext cx="10338051" cy="773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44"/>
              </a:lnSpc>
              <a:spcBef>
                <a:spcPct val="0"/>
              </a:spcBef>
            </a:pPr>
            <a:r>
              <a:rPr lang="en-US" sz="2400" spc="-48" dirty="0">
                <a:solidFill>
                  <a:srgbClr val="000000"/>
                </a:solidFill>
                <a:latin typeface="Helvetica World"/>
              </a:rPr>
              <a:t>K Nearest Neighbors - KNN / Support Vector Machine - SVM /  Decision Tree-  DT / Random Forest - RF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8C074AFC-4FDA-5740-AFB2-F57918AA54AC}"/>
              </a:ext>
            </a:extLst>
          </p:cNvPr>
          <p:cNvSpPr txBox="1"/>
          <p:nvPr/>
        </p:nvSpPr>
        <p:spPr>
          <a:xfrm>
            <a:off x="266713" y="9587229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Aníbal Hernando Novo</a:t>
            </a:r>
          </a:p>
        </p:txBody>
      </p:sp>
    </p:spTree>
    <p:extLst>
      <p:ext uri="{BB962C8B-B14F-4D97-AF65-F5344CB8AC3E}">
        <p14:creationId xmlns:p14="http://schemas.microsoft.com/office/powerpoint/2010/main" val="2084676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k – nearest neighbors KNN</a:t>
            </a:r>
            <a:endParaRPr lang="en-US" sz="4800" b="1" kern="1400" spc="-50" dirty="0">
              <a:solidFill>
                <a:srgbClr val="0042EB"/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05464F99-804C-FFA1-D8C5-0F9097F580B2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7539364-1427-1F19-5F5A-6585A5071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42" t="12973" r="34932"/>
          <a:stretch/>
        </p:blipFill>
        <p:spPr>
          <a:xfrm>
            <a:off x="1028700" y="3162299"/>
            <a:ext cx="3848100" cy="13504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076EF9-2BBA-CA95-4DAB-43F4EBDC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1" r="22818" b="12901"/>
          <a:stretch/>
        </p:blipFill>
        <p:spPr>
          <a:xfrm>
            <a:off x="4876800" y="3168315"/>
            <a:ext cx="7908978" cy="435438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AF6DDA6-D3D4-8D94-A1C2-26B84D5B3A7F}"/>
              </a:ext>
            </a:extLst>
          </p:cNvPr>
          <p:cNvSpPr txBox="1"/>
          <p:nvPr/>
        </p:nvSpPr>
        <p:spPr>
          <a:xfrm>
            <a:off x="1028700" y="2347154"/>
            <a:ext cx="1695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0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Insufficient Weight,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1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Normal Weight,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2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Overweight Level 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3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Overweight Level II,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4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5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II and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6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III</a:t>
            </a:r>
            <a:endParaRPr lang="es-ES" sz="2000" spc="-64" dirty="0">
              <a:solidFill>
                <a:srgbClr val="000000"/>
              </a:solidFill>
              <a:latin typeface="Helvetica World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E6A840B-4F97-BA82-8DE7-53993358A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3" r="16163" b="32580"/>
          <a:stretch/>
        </p:blipFill>
        <p:spPr>
          <a:xfrm>
            <a:off x="4876800" y="7604182"/>
            <a:ext cx="10591800" cy="15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65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support vector machine SVM</a:t>
            </a:r>
            <a:endParaRPr lang="en-US" sz="4800" b="1" kern="1400" spc="-50" dirty="0">
              <a:solidFill>
                <a:srgbClr val="0042EB"/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05464F99-804C-FFA1-D8C5-0F9097F580B2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F6DDA6-D3D4-8D94-A1C2-26B84D5B3A7F}"/>
              </a:ext>
            </a:extLst>
          </p:cNvPr>
          <p:cNvSpPr txBox="1"/>
          <p:nvPr/>
        </p:nvSpPr>
        <p:spPr>
          <a:xfrm>
            <a:off x="1028700" y="2347154"/>
            <a:ext cx="1695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0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Insufficient Weight,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1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Normal Weight,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2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Overweight Level 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3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Overweight Level II,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4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5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II and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6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III</a:t>
            </a:r>
            <a:endParaRPr lang="es-ES" sz="2000" spc="-64" dirty="0">
              <a:solidFill>
                <a:srgbClr val="000000"/>
              </a:solidFill>
              <a:latin typeface="Helvetica Wor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2DA7CD-4E71-DF0F-46F8-B151C9305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5" t="13162" r="35075" b="-6730"/>
          <a:stretch/>
        </p:blipFill>
        <p:spPr>
          <a:xfrm>
            <a:off x="1042141" y="3154398"/>
            <a:ext cx="3821218" cy="14557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A778CA-A975-A075-CEC8-2AD7C74B6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09" r="23033" b="13599"/>
          <a:stretch/>
        </p:blipFill>
        <p:spPr>
          <a:xfrm>
            <a:off x="4863359" y="3154398"/>
            <a:ext cx="7391400" cy="426895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F2AD9EB-12A0-92BA-CFF6-11712D8B8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07" r="16269" b="31376"/>
          <a:stretch/>
        </p:blipFill>
        <p:spPr>
          <a:xfrm>
            <a:off x="4884821" y="7637796"/>
            <a:ext cx="10583779" cy="16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5420106" cy="101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3"/>
              </a:lnSpc>
              <a:spcBef>
                <a:spcPct val="0"/>
              </a:spcBef>
            </a:pPr>
            <a:r>
              <a:rPr lang="en-US" sz="6000" b="1" kern="1400" spc="-50" dirty="0"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17298" y="2781300"/>
            <a:ext cx="4633722" cy="50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INTRODUCTION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32708" y="6349242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79E4121B-F47C-AF2F-FDF7-CEF771E2FAFC}"/>
              </a:ext>
            </a:extLst>
          </p:cNvPr>
          <p:cNvSpPr/>
          <p:nvPr/>
        </p:nvSpPr>
        <p:spPr>
          <a:xfrm>
            <a:off x="1032710" y="5016642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0ECD372F-D328-44D2-3DF2-1BA8B9037FD0}"/>
              </a:ext>
            </a:extLst>
          </p:cNvPr>
          <p:cNvSpPr/>
          <p:nvPr/>
        </p:nvSpPr>
        <p:spPr>
          <a:xfrm>
            <a:off x="1028698" y="3661123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3655F410-554D-4386-DCB8-8DD8774719F2}"/>
              </a:ext>
            </a:extLst>
          </p:cNvPr>
          <p:cNvSpPr/>
          <p:nvPr/>
        </p:nvSpPr>
        <p:spPr>
          <a:xfrm>
            <a:off x="1028697" y="2548847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A8D2D789-AE87-8CB6-7C3C-430FEA047A2A}"/>
              </a:ext>
            </a:extLst>
          </p:cNvPr>
          <p:cNvSpPr txBox="1"/>
          <p:nvPr/>
        </p:nvSpPr>
        <p:spPr>
          <a:xfrm>
            <a:off x="2217298" y="3885937"/>
            <a:ext cx="4633722" cy="50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PREPROCESSING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B8B7C8A6-D525-AE6A-77A8-8DBD55F6586A}"/>
              </a:ext>
            </a:extLst>
          </p:cNvPr>
          <p:cNvSpPr txBox="1"/>
          <p:nvPr/>
        </p:nvSpPr>
        <p:spPr>
          <a:xfrm>
            <a:off x="2221309" y="5241456"/>
            <a:ext cx="4633722" cy="50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CLUSTERING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3D6C3FBE-B711-0041-11D7-9B82B6B18038}"/>
              </a:ext>
            </a:extLst>
          </p:cNvPr>
          <p:cNvSpPr txBox="1"/>
          <p:nvPr/>
        </p:nvSpPr>
        <p:spPr>
          <a:xfrm>
            <a:off x="2221309" y="6647160"/>
            <a:ext cx="4633722" cy="50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CLASSIFICATION</a:t>
            </a:r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3C2227C9-2D30-2C98-DF70-F58C3DE4451C}"/>
              </a:ext>
            </a:extLst>
          </p:cNvPr>
          <p:cNvSpPr/>
          <p:nvPr/>
        </p:nvSpPr>
        <p:spPr>
          <a:xfrm>
            <a:off x="1032708" y="7653126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652F4B8E-171C-BF59-5372-3007F288649C}"/>
              </a:ext>
            </a:extLst>
          </p:cNvPr>
          <p:cNvSpPr txBox="1"/>
          <p:nvPr/>
        </p:nvSpPr>
        <p:spPr>
          <a:xfrm>
            <a:off x="2221309" y="7951044"/>
            <a:ext cx="4633722" cy="507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CONCLUSION</a:t>
            </a: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20D89F44-B9F2-2AED-EE50-800DDCEA03B8}"/>
              </a:ext>
            </a:extLst>
          </p:cNvPr>
          <p:cNvSpPr txBox="1"/>
          <p:nvPr/>
        </p:nvSpPr>
        <p:spPr>
          <a:xfrm>
            <a:off x="2217298" y="4392999"/>
            <a:ext cx="10482072" cy="3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44"/>
              </a:lnSpc>
              <a:spcBef>
                <a:spcPct val="0"/>
              </a:spcBef>
            </a:pPr>
            <a:r>
              <a:rPr lang="en-US" sz="2400" spc="-48" dirty="0">
                <a:solidFill>
                  <a:srgbClr val="000000"/>
                </a:solidFill>
                <a:latin typeface="Helvetica World"/>
              </a:rPr>
              <a:t>Variables / Distribution of Variables / Importance of Variables – Random Forest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81DB65F3-3B10-2966-092F-6537D69D03C1}"/>
              </a:ext>
            </a:extLst>
          </p:cNvPr>
          <p:cNvSpPr txBox="1"/>
          <p:nvPr/>
        </p:nvSpPr>
        <p:spPr>
          <a:xfrm>
            <a:off x="2253393" y="5748518"/>
            <a:ext cx="15810018" cy="3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44"/>
              </a:lnSpc>
              <a:spcBef>
                <a:spcPct val="0"/>
              </a:spcBef>
            </a:pPr>
            <a:r>
              <a:rPr lang="en-US" sz="2400" spc="-48" dirty="0">
                <a:solidFill>
                  <a:srgbClr val="000000"/>
                </a:solidFill>
                <a:latin typeface="Helvetica World"/>
              </a:rPr>
              <a:t>Probabilistic Model Based Clustering / Iterative Distance Based – K Means / Hierarchical Clustering / Dbscan</a:t>
            </a: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F6061F0D-4E6F-1EFF-7ECC-044B4D9108C4}"/>
              </a:ext>
            </a:extLst>
          </p:cNvPr>
          <p:cNvSpPr txBox="1"/>
          <p:nvPr/>
        </p:nvSpPr>
        <p:spPr>
          <a:xfrm>
            <a:off x="2217298" y="7154222"/>
            <a:ext cx="15810018" cy="3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44"/>
              </a:lnSpc>
              <a:spcBef>
                <a:spcPct val="0"/>
              </a:spcBef>
            </a:pPr>
            <a:r>
              <a:rPr lang="en-US" sz="2400" spc="-48" dirty="0">
                <a:solidFill>
                  <a:srgbClr val="000000"/>
                </a:solidFill>
                <a:latin typeface="Helvetica World"/>
              </a:rPr>
              <a:t>K Nearest Neighbors KNN / Support Vector Machine SVM /  Decision Tree DT / Random Forest RF</a:t>
            </a:r>
          </a:p>
        </p:txBody>
      </p:sp>
      <p:sp>
        <p:nvSpPr>
          <p:cNvPr id="37" name="Freeform 12">
            <a:extLst>
              <a:ext uri="{FF2B5EF4-FFF2-40B4-BE49-F238E27FC236}">
                <a16:creationId xmlns:a16="http://schemas.microsoft.com/office/drawing/2014/main" id="{D90302DC-FCD0-0F45-9C8B-31311A79C8F4}"/>
              </a:ext>
            </a:extLst>
          </p:cNvPr>
          <p:cNvSpPr/>
          <p:nvPr/>
        </p:nvSpPr>
        <p:spPr>
          <a:xfrm>
            <a:off x="16561676" y="1809832"/>
            <a:ext cx="5972331" cy="3202662"/>
          </a:xfrm>
          <a:custGeom>
            <a:avLst/>
            <a:gdLst/>
            <a:ahLst/>
            <a:cxnLst/>
            <a:rect l="l" t="t" r="r" b="b"/>
            <a:pathLst>
              <a:path w="5972331" h="3202662">
                <a:moveTo>
                  <a:pt x="0" y="0"/>
                </a:moveTo>
                <a:lnTo>
                  <a:pt x="5972331" y="0"/>
                </a:lnTo>
                <a:lnTo>
                  <a:pt x="5972331" y="3202662"/>
                </a:lnTo>
                <a:lnTo>
                  <a:pt x="0" y="320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5BE60169-1E20-0581-E0E2-BD90B9A2D9A1}"/>
              </a:ext>
            </a:extLst>
          </p:cNvPr>
          <p:cNvSpPr/>
          <p:nvPr/>
        </p:nvSpPr>
        <p:spPr>
          <a:xfrm>
            <a:off x="12211629" y="-3758230"/>
            <a:ext cx="5664429" cy="6165365"/>
          </a:xfrm>
          <a:custGeom>
            <a:avLst/>
            <a:gdLst/>
            <a:ahLst/>
            <a:cxnLst/>
            <a:rect l="l" t="t" r="r" b="b"/>
            <a:pathLst>
              <a:path w="5664429" h="6165365">
                <a:moveTo>
                  <a:pt x="0" y="0"/>
                </a:moveTo>
                <a:lnTo>
                  <a:pt x="5664428" y="0"/>
                </a:lnTo>
                <a:lnTo>
                  <a:pt x="5664428" y="6165365"/>
                </a:lnTo>
                <a:lnTo>
                  <a:pt x="0" y="6165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B10A7265-D06C-2B0B-87E4-8D1BC169B774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decision tree DT</a:t>
            </a:r>
            <a:endParaRPr lang="en-US" sz="4800" b="1" kern="1400" spc="-50" dirty="0">
              <a:solidFill>
                <a:srgbClr val="0042EB"/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05464F99-804C-FFA1-D8C5-0F9097F580B2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F6DDA6-D3D4-8D94-A1C2-26B84D5B3A7F}"/>
              </a:ext>
            </a:extLst>
          </p:cNvPr>
          <p:cNvSpPr txBox="1"/>
          <p:nvPr/>
        </p:nvSpPr>
        <p:spPr>
          <a:xfrm>
            <a:off x="1028700" y="2347154"/>
            <a:ext cx="1695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0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Insufficient Weight,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1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Normal Weight,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2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Overweight Level 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3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Overweight Level II,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4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5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II and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6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III</a:t>
            </a:r>
            <a:endParaRPr lang="es-ES" sz="2000" spc="-64" dirty="0">
              <a:solidFill>
                <a:srgbClr val="000000"/>
              </a:solidFill>
              <a:latin typeface="Helvetica World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3C6DA0-7887-E6BD-2419-1B11DF585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86" t="12960" r="35074"/>
          <a:stretch/>
        </p:blipFill>
        <p:spPr>
          <a:xfrm>
            <a:off x="1028700" y="3153390"/>
            <a:ext cx="3821218" cy="135415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DF987BA-50F3-33BA-79F3-AC9470DEA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5" r="22859" b="12917"/>
          <a:stretch/>
        </p:blipFill>
        <p:spPr>
          <a:xfrm>
            <a:off x="4849918" y="3153390"/>
            <a:ext cx="7429387" cy="43233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5BD1B40-666E-A1A1-2ACB-2C3F9C5D1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59" r="16175" b="27922"/>
          <a:stretch/>
        </p:blipFill>
        <p:spPr>
          <a:xfrm>
            <a:off x="4849918" y="7565805"/>
            <a:ext cx="10583779" cy="16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52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69545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72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random forest RF</a:t>
            </a:r>
            <a:endParaRPr lang="en-US" sz="4800" b="1" kern="1400" spc="-50" dirty="0">
              <a:solidFill>
                <a:srgbClr val="0042EB"/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05464F99-804C-FFA1-D8C5-0F9097F580B2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F6DDA6-D3D4-8D94-A1C2-26B84D5B3A7F}"/>
              </a:ext>
            </a:extLst>
          </p:cNvPr>
          <p:cNvSpPr txBox="1"/>
          <p:nvPr/>
        </p:nvSpPr>
        <p:spPr>
          <a:xfrm>
            <a:off x="1028700" y="2347154"/>
            <a:ext cx="16954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0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Insufficient Weight,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1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Normal Weight,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2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Overweight Level 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3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Overweight Level II,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4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I,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5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II and </a:t>
            </a:r>
            <a:r>
              <a:rPr lang="en-US" sz="20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6</a:t>
            </a:r>
            <a:r>
              <a:rPr lang="en-US" sz="2000" spc="-64" dirty="0">
                <a:solidFill>
                  <a:srgbClr val="000000"/>
                </a:solidFill>
                <a:latin typeface="Helvetica World"/>
              </a:rPr>
              <a:t>: Obesity Type III</a:t>
            </a:r>
            <a:endParaRPr lang="es-ES" sz="2000" spc="-64" dirty="0">
              <a:solidFill>
                <a:srgbClr val="000000"/>
              </a:solidFill>
              <a:latin typeface="Helvetica Wor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788D12-05BB-F84C-D94D-A66546B8A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88" t="13111" r="35004"/>
          <a:stretch/>
        </p:blipFill>
        <p:spPr>
          <a:xfrm>
            <a:off x="996562" y="3179748"/>
            <a:ext cx="3888259" cy="13541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D070810-863F-5C47-026D-05D47DFFB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84" r="23182" b="11013"/>
          <a:stretch/>
        </p:blipFill>
        <p:spPr>
          <a:xfrm>
            <a:off x="4929533" y="3179748"/>
            <a:ext cx="7353187" cy="44167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E5FE610-D29E-78C8-39A2-DAFB6F5EB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32" r="15201" b="27722"/>
          <a:stretch/>
        </p:blipFill>
        <p:spPr>
          <a:xfrm>
            <a:off x="4929533" y="7631553"/>
            <a:ext cx="10691467" cy="17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01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72225" y="8171319"/>
            <a:ext cx="5972331" cy="3202662"/>
          </a:xfrm>
          <a:custGeom>
            <a:avLst/>
            <a:gdLst/>
            <a:ahLst/>
            <a:cxnLst/>
            <a:rect l="l" t="t" r="r" b="b"/>
            <a:pathLst>
              <a:path w="5972331" h="3202662">
                <a:moveTo>
                  <a:pt x="0" y="0"/>
                </a:moveTo>
                <a:lnTo>
                  <a:pt x="5972331" y="0"/>
                </a:lnTo>
                <a:lnTo>
                  <a:pt x="5972331" y="3202662"/>
                </a:lnTo>
                <a:lnTo>
                  <a:pt x="0" y="320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2190750" y="4592419"/>
            <a:ext cx="10687050" cy="11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3"/>
              </a:lnSpc>
              <a:spcBef>
                <a:spcPct val="0"/>
              </a:spcBef>
            </a:pPr>
            <a:r>
              <a:rPr lang="en-US" sz="9600" b="1" kern="1400" spc="-50" dirty="0"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3058773" y="1028700"/>
            <a:ext cx="8726399" cy="9493816"/>
          </a:xfrm>
          <a:custGeom>
            <a:avLst/>
            <a:gdLst/>
            <a:ahLst/>
            <a:cxnLst/>
            <a:rect l="l" t="t" r="r" b="b"/>
            <a:pathLst>
              <a:path w="8726399" h="9493816">
                <a:moveTo>
                  <a:pt x="0" y="0"/>
                </a:moveTo>
                <a:lnTo>
                  <a:pt x="8726399" y="0"/>
                </a:lnTo>
                <a:lnTo>
                  <a:pt x="8726399" y="9493816"/>
                </a:lnTo>
                <a:lnTo>
                  <a:pt x="0" y="949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A143F054-1EBF-8B5C-FE1C-99ED2EEB7922}"/>
              </a:ext>
            </a:extLst>
          </p:cNvPr>
          <p:cNvSpPr/>
          <p:nvPr/>
        </p:nvSpPr>
        <p:spPr>
          <a:xfrm>
            <a:off x="936508" y="4533900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E210B885-08E0-9079-4169-18C404BB51DA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99697854-80DF-3ECF-A1F7-DFAF3418A5F3}"/>
              </a:ext>
            </a:extLst>
          </p:cNvPr>
          <p:cNvSpPr txBox="1"/>
          <p:nvPr/>
        </p:nvSpPr>
        <p:spPr>
          <a:xfrm>
            <a:off x="266713" y="9587229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Aníbal Hernando Novo</a:t>
            </a:r>
          </a:p>
        </p:txBody>
      </p:sp>
    </p:spTree>
    <p:extLst>
      <p:ext uri="{BB962C8B-B14F-4D97-AF65-F5344CB8AC3E}">
        <p14:creationId xmlns:p14="http://schemas.microsoft.com/office/powerpoint/2010/main" val="2419381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299AAD61-25BB-082E-4B20-A00BDC151D97}"/>
              </a:ext>
            </a:extLst>
          </p:cNvPr>
          <p:cNvSpPr txBox="1"/>
          <p:nvPr/>
        </p:nvSpPr>
        <p:spPr>
          <a:xfrm>
            <a:off x="1028700" y="1276494"/>
            <a:ext cx="12458700" cy="7508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In</a:t>
            </a:r>
            <a:r>
              <a:rPr lang="en-US" sz="32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 clustering,</a:t>
            </a: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n-US" sz="3200" i="1" spc="-64" dirty="0">
                <a:solidFill>
                  <a:srgbClr val="000000"/>
                </a:solidFill>
                <a:latin typeface="Helvetica World"/>
              </a:rPr>
              <a:t>K-means</a:t>
            </a: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 and </a:t>
            </a:r>
            <a:r>
              <a:rPr lang="en-US" sz="3200" i="1" spc="-64" dirty="0">
                <a:solidFill>
                  <a:srgbClr val="000000"/>
                </a:solidFill>
                <a:latin typeface="Helvetica World"/>
              </a:rPr>
              <a:t>Hierarchical Clustering </a:t>
            </a: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shows the difference between </a:t>
            </a:r>
            <a:r>
              <a:rPr lang="en-US" sz="32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Obesity Level Type III </a:t>
            </a: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and the other levels. Good </a:t>
            </a:r>
            <a:r>
              <a:rPr lang="en-US" sz="3200" b="1" spc="-64" dirty="0">
                <a:solidFill>
                  <a:srgbClr val="000000"/>
                </a:solidFill>
                <a:latin typeface="Helvetica World"/>
              </a:rPr>
              <a:t>homogeneity</a:t>
            </a: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 in this class.</a:t>
            </a:r>
          </a:p>
          <a:p>
            <a:pPr marL="457200" indent="-457200" algn="just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In </a:t>
            </a:r>
            <a:r>
              <a:rPr lang="en-US" sz="32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classification</a:t>
            </a: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, we achieve the best accuracy in Random Forest (96,9%). The </a:t>
            </a:r>
            <a:r>
              <a:rPr lang="en-US" sz="32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sensibility</a:t>
            </a: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 in RF has lower values in Normal and Overweight Level I like all methods. So, exists a trend to misclassify these classes.</a:t>
            </a:r>
          </a:p>
          <a:p>
            <a:pPr marL="457200" indent="-457200" algn="just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We have seen that </a:t>
            </a:r>
            <a:r>
              <a:rPr lang="en-US" sz="32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Machine Learning methods </a:t>
            </a: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have high accuracy, (except Decision Tree) being a good way to classify people based in previous healthy and physical features. </a:t>
            </a:r>
          </a:p>
          <a:p>
            <a:pPr marL="457200" indent="-457200" algn="just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These techniques can be used in </a:t>
            </a:r>
            <a:r>
              <a:rPr lang="en-US" sz="32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health centers or hospitals </a:t>
            </a: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to check the patient’s obesity level, because early actions could prevent future diseases related to this obesity problems.</a:t>
            </a:r>
          </a:p>
          <a:p>
            <a:pPr>
              <a:lnSpc>
                <a:spcPts val="4192"/>
              </a:lnSpc>
              <a:spcBef>
                <a:spcPct val="0"/>
              </a:spcBef>
            </a:pPr>
            <a:endParaRPr lang="es-ES" sz="3200" i="1" spc="-64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World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71EDEA2F-91FB-9820-EE40-698C5ADD39C6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248C9458-786A-9B27-CFBE-DA7B0DFCFA89}"/>
              </a:ext>
            </a:extLst>
          </p:cNvPr>
          <p:cNvSpPr/>
          <p:nvPr/>
        </p:nvSpPr>
        <p:spPr>
          <a:xfrm>
            <a:off x="14147321" y="-4914900"/>
            <a:ext cx="8281358" cy="8229600"/>
          </a:xfrm>
          <a:custGeom>
            <a:avLst/>
            <a:gdLst/>
            <a:ahLst/>
            <a:cxnLst/>
            <a:rect l="l" t="t" r="r" b="b"/>
            <a:pathLst>
              <a:path w="8281358" h="8229600">
                <a:moveTo>
                  <a:pt x="0" y="0"/>
                </a:moveTo>
                <a:lnTo>
                  <a:pt x="8281359" y="0"/>
                </a:lnTo>
                <a:lnTo>
                  <a:pt x="82813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473E7C96-70F9-F1AE-575A-B66D65023990}"/>
              </a:ext>
            </a:extLst>
          </p:cNvPr>
          <p:cNvSpPr/>
          <p:nvPr/>
        </p:nvSpPr>
        <p:spPr>
          <a:xfrm>
            <a:off x="16078200" y="5143500"/>
            <a:ext cx="8281358" cy="8229600"/>
          </a:xfrm>
          <a:custGeom>
            <a:avLst/>
            <a:gdLst/>
            <a:ahLst/>
            <a:cxnLst/>
            <a:rect l="l" t="t" r="r" b="b"/>
            <a:pathLst>
              <a:path w="8281358" h="8229600">
                <a:moveTo>
                  <a:pt x="0" y="0"/>
                </a:moveTo>
                <a:lnTo>
                  <a:pt x="8281359" y="0"/>
                </a:lnTo>
                <a:lnTo>
                  <a:pt x="82813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5629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3862">
            <a:off x="-2143231" y="-1371054"/>
            <a:ext cx="8072719" cy="4127177"/>
          </a:xfrm>
          <a:custGeom>
            <a:avLst/>
            <a:gdLst/>
            <a:ahLst/>
            <a:cxnLst/>
            <a:rect l="l" t="t" r="r" b="b"/>
            <a:pathLst>
              <a:path w="8072719" h="4127177">
                <a:moveTo>
                  <a:pt x="0" y="0"/>
                </a:moveTo>
                <a:lnTo>
                  <a:pt x="8072719" y="0"/>
                </a:lnTo>
                <a:lnTo>
                  <a:pt x="8072719" y="4127177"/>
                </a:lnTo>
                <a:lnTo>
                  <a:pt x="0" y="412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rot="-2403045">
            <a:off x="-444276" y="7344058"/>
            <a:ext cx="5210526" cy="5357867"/>
          </a:xfrm>
          <a:custGeom>
            <a:avLst/>
            <a:gdLst/>
            <a:ahLst/>
            <a:cxnLst/>
            <a:rect l="l" t="t" r="r" b="b"/>
            <a:pathLst>
              <a:path w="5210526" h="5357867">
                <a:moveTo>
                  <a:pt x="0" y="0"/>
                </a:moveTo>
                <a:lnTo>
                  <a:pt x="5210526" y="0"/>
                </a:lnTo>
                <a:lnTo>
                  <a:pt x="5210526" y="5357867"/>
                </a:lnTo>
                <a:lnTo>
                  <a:pt x="0" y="5357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6561676" y="1809832"/>
            <a:ext cx="5972331" cy="3202662"/>
          </a:xfrm>
          <a:custGeom>
            <a:avLst/>
            <a:gdLst/>
            <a:ahLst/>
            <a:cxnLst/>
            <a:rect l="l" t="t" r="r" b="b"/>
            <a:pathLst>
              <a:path w="5972331" h="3202662">
                <a:moveTo>
                  <a:pt x="0" y="0"/>
                </a:moveTo>
                <a:lnTo>
                  <a:pt x="5972331" y="0"/>
                </a:lnTo>
                <a:lnTo>
                  <a:pt x="5972331" y="3202662"/>
                </a:lnTo>
                <a:lnTo>
                  <a:pt x="0" y="3202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4239582" y="6295937"/>
            <a:ext cx="5637443" cy="4989137"/>
          </a:xfrm>
          <a:custGeom>
            <a:avLst/>
            <a:gdLst/>
            <a:ahLst/>
            <a:cxnLst/>
            <a:rect l="l" t="t" r="r" b="b"/>
            <a:pathLst>
              <a:path w="5637443" h="4989137">
                <a:moveTo>
                  <a:pt x="0" y="0"/>
                </a:moveTo>
                <a:lnTo>
                  <a:pt x="5637443" y="0"/>
                </a:lnTo>
                <a:lnTo>
                  <a:pt x="5637443" y="4989137"/>
                </a:lnTo>
                <a:lnTo>
                  <a:pt x="0" y="4989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4"/>
          <p:cNvSpPr/>
          <p:nvPr/>
        </p:nvSpPr>
        <p:spPr>
          <a:xfrm>
            <a:off x="12211629" y="-3758230"/>
            <a:ext cx="5664429" cy="6165365"/>
          </a:xfrm>
          <a:custGeom>
            <a:avLst/>
            <a:gdLst/>
            <a:ahLst/>
            <a:cxnLst/>
            <a:rect l="l" t="t" r="r" b="b"/>
            <a:pathLst>
              <a:path w="5664429" h="6165365">
                <a:moveTo>
                  <a:pt x="0" y="0"/>
                </a:moveTo>
                <a:lnTo>
                  <a:pt x="5664428" y="0"/>
                </a:lnTo>
                <a:lnTo>
                  <a:pt x="5664428" y="6165365"/>
                </a:lnTo>
                <a:lnTo>
                  <a:pt x="0" y="61653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 rot="10112442">
            <a:off x="-804394" y="3202035"/>
            <a:ext cx="2897055" cy="4244769"/>
          </a:xfrm>
          <a:custGeom>
            <a:avLst/>
            <a:gdLst/>
            <a:ahLst/>
            <a:cxnLst/>
            <a:rect l="l" t="t" r="r" b="b"/>
            <a:pathLst>
              <a:path w="2897055" h="4244769">
                <a:moveTo>
                  <a:pt x="0" y="0"/>
                </a:moveTo>
                <a:lnTo>
                  <a:pt x="2897055" y="0"/>
                </a:lnTo>
                <a:lnTo>
                  <a:pt x="2897055" y="4244769"/>
                </a:lnTo>
                <a:lnTo>
                  <a:pt x="0" y="424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16"/>
          <p:cNvSpPr/>
          <p:nvPr/>
        </p:nvSpPr>
        <p:spPr>
          <a:xfrm rot="-644479">
            <a:off x="6133543" y="-1197185"/>
            <a:ext cx="4814461" cy="3183562"/>
          </a:xfrm>
          <a:custGeom>
            <a:avLst/>
            <a:gdLst/>
            <a:ahLst/>
            <a:cxnLst/>
            <a:rect l="l" t="t" r="r" b="b"/>
            <a:pathLst>
              <a:path w="4814461" h="3183562">
                <a:moveTo>
                  <a:pt x="0" y="0"/>
                </a:moveTo>
                <a:lnTo>
                  <a:pt x="4814460" y="0"/>
                </a:lnTo>
                <a:lnTo>
                  <a:pt x="4814460" y="3183562"/>
                </a:lnTo>
                <a:lnTo>
                  <a:pt x="0" y="31835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17"/>
          <p:cNvSpPr/>
          <p:nvPr/>
        </p:nvSpPr>
        <p:spPr>
          <a:xfrm>
            <a:off x="6915534" y="8790506"/>
            <a:ext cx="5857753" cy="2416323"/>
          </a:xfrm>
          <a:custGeom>
            <a:avLst/>
            <a:gdLst/>
            <a:ahLst/>
            <a:cxnLst/>
            <a:rect l="l" t="t" r="r" b="b"/>
            <a:pathLst>
              <a:path w="5857753" h="2416323">
                <a:moveTo>
                  <a:pt x="0" y="0"/>
                </a:moveTo>
                <a:lnTo>
                  <a:pt x="5857754" y="0"/>
                </a:lnTo>
                <a:lnTo>
                  <a:pt x="5857754" y="2416323"/>
                </a:lnTo>
                <a:lnTo>
                  <a:pt x="0" y="24163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TextBox 18"/>
          <p:cNvSpPr txBox="1"/>
          <p:nvPr/>
        </p:nvSpPr>
        <p:spPr>
          <a:xfrm>
            <a:off x="1893129" y="4681835"/>
            <a:ext cx="1450174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6000" b="1" kern="1400" spc="-50" dirty="0" err="1">
                <a:solidFill>
                  <a:srgbClr val="000000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Thank</a:t>
            </a:r>
            <a:r>
              <a:rPr lang="es-ES" sz="6000" b="1" kern="1400" spc="-50" dirty="0">
                <a:solidFill>
                  <a:srgbClr val="000000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s-ES" sz="6000" b="1" kern="1400" spc="-50" dirty="0" err="1">
                <a:solidFill>
                  <a:srgbClr val="000000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you</a:t>
            </a:r>
            <a:r>
              <a:rPr lang="es-ES" sz="6000" b="1" kern="1400" spc="-50" dirty="0">
                <a:solidFill>
                  <a:srgbClr val="000000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s-ES" sz="6000" b="1" kern="1400" spc="-50" dirty="0" err="1">
                <a:solidFill>
                  <a:srgbClr val="000000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for</a:t>
            </a:r>
            <a:r>
              <a:rPr lang="es-ES" sz="6000" b="1" kern="1400" spc="-50" dirty="0">
                <a:solidFill>
                  <a:srgbClr val="000000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s-ES" sz="6000" b="1" kern="1400" spc="-50" dirty="0" err="1">
                <a:solidFill>
                  <a:srgbClr val="000000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your</a:t>
            </a:r>
            <a:r>
              <a:rPr lang="es-ES" sz="6000" b="1" kern="1400" spc="-50" dirty="0">
                <a:solidFill>
                  <a:srgbClr val="000000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s-ES" sz="6000" b="1" kern="1400" spc="-50" dirty="0" err="1">
                <a:solidFill>
                  <a:srgbClr val="000000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attention</a:t>
            </a:r>
            <a:endParaRPr lang="en-US" sz="6600" spc="-208" dirty="0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806BC6-B44C-CCE4-A587-0BAB32D93609}"/>
              </a:ext>
            </a:extLst>
          </p:cNvPr>
          <p:cNvSpPr txBox="1"/>
          <p:nvPr/>
        </p:nvSpPr>
        <p:spPr>
          <a:xfrm>
            <a:off x="2045528" y="7579189"/>
            <a:ext cx="14501743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s-ES" sz="2800" kern="1400" spc="-50" dirty="0">
                <a:solidFill>
                  <a:schemeClr val="bg1">
                    <a:lumMod val="85000"/>
                  </a:schemeClr>
                </a:solidFill>
                <a:effectLst/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Aníbal Hernando Novo</a:t>
            </a:r>
            <a:endParaRPr lang="en-US" sz="3200" spc="-208" dirty="0">
              <a:solidFill>
                <a:schemeClr val="bg1">
                  <a:lumMod val="85000"/>
                </a:schemeClr>
              </a:solidFill>
              <a:latin typeface="Helvetica Wor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80A2BD24-5D5E-EEF4-069E-958878762D7E}"/>
              </a:ext>
            </a:extLst>
          </p:cNvPr>
          <p:cNvSpPr txBox="1"/>
          <p:nvPr/>
        </p:nvSpPr>
        <p:spPr>
          <a:xfrm>
            <a:off x="2197928" y="2673970"/>
            <a:ext cx="14501743" cy="91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2800" kern="1400" spc="-50" dirty="0">
                <a:solidFill>
                  <a:schemeClr val="bg1">
                    <a:lumMod val="8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endParaRPr lang="es-ES" sz="2800" kern="1400" spc="-50" dirty="0">
              <a:solidFill>
                <a:schemeClr val="bg1">
                  <a:lumMod val="8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kern="1400" spc="-50" dirty="0">
                <a:solidFill>
                  <a:schemeClr val="bg1">
                    <a:lumMod val="8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FINAL PROJECT</a:t>
            </a:r>
            <a:endParaRPr lang="es-ES" sz="2800" kern="1400" spc="-50" dirty="0">
              <a:solidFill>
                <a:schemeClr val="bg1">
                  <a:lumMod val="8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62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72225" y="8171319"/>
            <a:ext cx="5972331" cy="3202662"/>
          </a:xfrm>
          <a:custGeom>
            <a:avLst/>
            <a:gdLst/>
            <a:ahLst/>
            <a:cxnLst/>
            <a:rect l="l" t="t" r="r" b="b"/>
            <a:pathLst>
              <a:path w="5972331" h="3202662">
                <a:moveTo>
                  <a:pt x="0" y="0"/>
                </a:moveTo>
                <a:lnTo>
                  <a:pt x="5972331" y="0"/>
                </a:lnTo>
                <a:lnTo>
                  <a:pt x="5972331" y="3202662"/>
                </a:lnTo>
                <a:lnTo>
                  <a:pt x="0" y="3202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2190750" y="4592419"/>
            <a:ext cx="10687050" cy="11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3"/>
              </a:lnSpc>
              <a:spcBef>
                <a:spcPct val="0"/>
              </a:spcBef>
            </a:pPr>
            <a:r>
              <a:rPr lang="en-US" sz="9600" b="1" kern="1400" spc="-50" dirty="0"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3058773" y="1028700"/>
            <a:ext cx="8726399" cy="9493816"/>
          </a:xfrm>
          <a:custGeom>
            <a:avLst/>
            <a:gdLst/>
            <a:ahLst/>
            <a:cxnLst/>
            <a:rect l="l" t="t" r="r" b="b"/>
            <a:pathLst>
              <a:path w="8726399" h="9493816">
                <a:moveTo>
                  <a:pt x="0" y="0"/>
                </a:moveTo>
                <a:lnTo>
                  <a:pt x="8726399" y="0"/>
                </a:lnTo>
                <a:lnTo>
                  <a:pt x="8726399" y="9493816"/>
                </a:lnTo>
                <a:lnTo>
                  <a:pt x="0" y="949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A143F054-1EBF-8B5C-FE1C-99ED2EEB7922}"/>
              </a:ext>
            </a:extLst>
          </p:cNvPr>
          <p:cNvSpPr/>
          <p:nvPr/>
        </p:nvSpPr>
        <p:spPr>
          <a:xfrm>
            <a:off x="936508" y="4533900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5A75-B1AA-E8D0-D7AD-D1F6222B64C9}"/>
              </a:ext>
            </a:extLst>
          </p:cNvPr>
          <p:cNvSpPr txBox="1"/>
          <p:nvPr/>
        </p:nvSpPr>
        <p:spPr>
          <a:xfrm>
            <a:off x="2234950" y="5490591"/>
            <a:ext cx="10482072" cy="773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44"/>
              </a:lnSpc>
              <a:spcBef>
                <a:spcPct val="0"/>
              </a:spcBef>
            </a:pPr>
            <a:r>
              <a:rPr lang="en-US" sz="2400" spc="-48" dirty="0">
                <a:solidFill>
                  <a:srgbClr val="000000"/>
                </a:solidFill>
                <a:latin typeface="Helvetica World"/>
              </a:rPr>
              <a:t>Objectives</a:t>
            </a:r>
          </a:p>
          <a:p>
            <a:pPr marL="0" lvl="0" indent="0" algn="l">
              <a:lnSpc>
                <a:spcPts val="3144"/>
              </a:lnSpc>
              <a:spcBef>
                <a:spcPct val="0"/>
              </a:spcBef>
            </a:pPr>
            <a:endParaRPr lang="en-US" sz="2400" spc="-48" dirty="0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25D539CA-2243-D4FE-D131-FE108E89E878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F811145-E7BB-D58D-890B-18C255C715C5}"/>
              </a:ext>
            </a:extLst>
          </p:cNvPr>
          <p:cNvSpPr txBox="1"/>
          <p:nvPr/>
        </p:nvSpPr>
        <p:spPr>
          <a:xfrm>
            <a:off x="266713" y="9587229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Aníbal Hernando Novo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299AAD61-25BB-082E-4B20-A00BDC151D97}"/>
              </a:ext>
            </a:extLst>
          </p:cNvPr>
          <p:cNvSpPr txBox="1"/>
          <p:nvPr/>
        </p:nvSpPr>
        <p:spPr>
          <a:xfrm>
            <a:off x="1028700" y="2390140"/>
            <a:ext cx="10706100" cy="7508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Estimation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of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Obesity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Levels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based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on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healthy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and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physical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habits</a:t>
            </a:r>
            <a:endParaRPr lang="es-ES" sz="3200" spc="-64" dirty="0">
              <a:solidFill>
                <a:srgbClr val="000000"/>
              </a:solidFill>
              <a:latin typeface="Helvetica World"/>
            </a:endParaRP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2111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instances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and 17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features</a:t>
            </a:r>
            <a:endParaRPr lang="es-ES" sz="3200" spc="-64" dirty="0">
              <a:solidFill>
                <a:srgbClr val="000000"/>
              </a:solidFill>
              <a:latin typeface="Helvetica World"/>
            </a:endParaRP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No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missing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values</a:t>
            </a:r>
            <a:endParaRPr lang="es-ES" sz="3200" spc="-64" dirty="0">
              <a:solidFill>
                <a:srgbClr val="000000"/>
              </a:solidFill>
              <a:latin typeface="Helvetica World"/>
            </a:endParaRP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Variable ‘target’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based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on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i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IMC = </a:t>
            </a:r>
            <a:r>
              <a:rPr lang="es-ES" sz="3200" i="1" spc="-64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weight</a:t>
            </a:r>
            <a:r>
              <a:rPr lang="es-ES" sz="3200" i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(kg)/</a:t>
            </a:r>
            <a:r>
              <a:rPr lang="es-ES" sz="3200" i="1" spc="-64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height</a:t>
            </a:r>
            <a:r>
              <a:rPr lang="es-ES" sz="3200" i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(m)2</a:t>
            </a: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Levels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: 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Insufficient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Weight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: IMC &lt;18,5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Normal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Weight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: IMC 18,5 - 24,9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Overweight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Level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I: IMC 25 -29.9 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Overweight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Level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II: IMC 30-34.9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Obesity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Level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I: IMC 35-39,9 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Obesity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Level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II (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Morbid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): IMC 40-49,9</a:t>
            </a:r>
          </a:p>
          <a:p>
            <a:pPr marL="1371600" lvl="2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Obesity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</a:t>
            </a:r>
            <a:r>
              <a:rPr lang="es-ES" sz="3200" spc="-64" dirty="0" err="1">
                <a:solidFill>
                  <a:srgbClr val="000000"/>
                </a:solidFill>
                <a:latin typeface="Helvetica World"/>
              </a:rPr>
              <a:t>Level</a:t>
            </a:r>
            <a:r>
              <a:rPr lang="es-ES" sz="3200" spc="-64" dirty="0">
                <a:solidFill>
                  <a:srgbClr val="000000"/>
                </a:solidFill>
                <a:latin typeface="Helvetica World"/>
              </a:rPr>
              <a:t> III (Extreme): IMC &gt;50 </a:t>
            </a:r>
          </a:p>
          <a:p>
            <a:pPr marL="457200" indent="-457200">
              <a:lnSpc>
                <a:spcPts val="4192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s-ES" sz="3200" i="1" spc="-64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World"/>
            </a:endParaRPr>
          </a:p>
        </p:txBody>
      </p:sp>
      <p:pic>
        <p:nvPicPr>
          <p:cNvPr id="9" name="Imagen 8" descr="Fig. 1">
            <a:extLst>
              <a:ext uri="{FF2B5EF4-FFF2-40B4-BE49-F238E27FC236}">
                <a16:creationId xmlns:a16="http://schemas.microsoft.com/office/drawing/2014/main" id="{E6F282F1-4ED6-E9D1-72AD-B7854DE5F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1" y="5990952"/>
            <a:ext cx="5625776" cy="337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Fig. 2">
            <a:extLst>
              <a:ext uri="{FF2B5EF4-FFF2-40B4-BE49-F238E27FC236}">
                <a16:creationId xmlns:a16="http://schemas.microsoft.com/office/drawing/2014/main" id="{EB393AC9-96E6-56BD-14C0-0B35AB5F9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2390140"/>
            <a:ext cx="5625775" cy="3447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10871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80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386D66-139A-4BD9-69A9-C145FF200540}"/>
              </a:ext>
            </a:extLst>
          </p:cNvPr>
          <p:cNvSpPr txBox="1"/>
          <p:nvPr/>
        </p:nvSpPr>
        <p:spPr>
          <a:xfrm>
            <a:off x="12636175" y="9527637"/>
            <a:ext cx="510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1. </a:t>
            </a:r>
            <a:r>
              <a:rPr lang="es-ES" i="1" dirty="0" err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Imbalanced</a:t>
            </a:r>
            <a:r>
              <a:rPr lang="es-E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data (a), </a:t>
            </a:r>
            <a:r>
              <a:rPr lang="es-ES" i="1" dirty="0" err="1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Balanced</a:t>
            </a:r>
            <a:r>
              <a:rPr lang="es-E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 data (b)</a:t>
            </a: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71EDEA2F-91FB-9820-EE40-698C5ADD39C6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72225" y="8171319"/>
            <a:ext cx="5972331" cy="3202662"/>
          </a:xfrm>
          <a:custGeom>
            <a:avLst/>
            <a:gdLst/>
            <a:ahLst/>
            <a:cxnLst/>
            <a:rect l="l" t="t" r="r" b="b"/>
            <a:pathLst>
              <a:path w="5972331" h="3202662">
                <a:moveTo>
                  <a:pt x="0" y="0"/>
                </a:moveTo>
                <a:lnTo>
                  <a:pt x="5972331" y="0"/>
                </a:lnTo>
                <a:lnTo>
                  <a:pt x="5972331" y="3202662"/>
                </a:lnTo>
                <a:lnTo>
                  <a:pt x="0" y="320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2190750" y="4592419"/>
            <a:ext cx="10687050" cy="11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3"/>
              </a:lnSpc>
              <a:spcBef>
                <a:spcPct val="0"/>
              </a:spcBef>
            </a:pPr>
            <a:r>
              <a:rPr lang="en-US" sz="9600" b="1" kern="1400" spc="-50" dirty="0"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PREPOCESSING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3058773" y="1028700"/>
            <a:ext cx="8726399" cy="9493816"/>
          </a:xfrm>
          <a:custGeom>
            <a:avLst/>
            <a:gdLst/>
            <a:ahLst/>
            <a:cxnLst/>
            <a:rect l="l" t="t" r="r" b="b"/>
            <a:pathLst>
              <a:path w="8726399" h="9493816">
                <a:moveTo>
                  <a:pt x="0" y="0"/>
                </a:moveTo>
                <a:lnTo>
                  <a:pt x="8726399" y="0"/>
                </a:lnTo>
                <a:lnTo>
                  <a:pt x="8726399" y="9493816"/>
                </a:lnTo>
                <a:lnTo>
                  <a:pt x="0" y="949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A143F054-1EBF-8B5C-FE1C-99ED2EEB7922}"/>
              </a:ext>
            </a:extLst>
          </p:cNvPr>
          <p:cNvSpPr/>
          <p:nvPr/>
        </p:nvSpPr>
        <p:spPr>
          <a:xfrm>
            <a:off x="936508" y="4533900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5A75-B1AA-E8D0-D7AD-D1F6222B64C9}"/>
              </a:ext>
            </a:extLst>
          </p:cNvPr>
          <p:cNvSpPr txBox="1"/>
          <p:nvPr/>
        </p:nvSpPr>
        <p:spPr>
          <a:xfrm>
            <a:off x="2234950" y="5490591"/>
            <a:ext cx="10482072" cy="3754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44"/>
              </a:lnSpc>
              <a:spcBef>
                <a:spcPct val="0"/>
              </a:spcBef>
            </a:pPr>
            <a:r>
              <a:rPr lang="en-US" sz="2400" spc="-48" dirty="0">
                <a:solidFill>
                  <a:srgbClr val="000000"/>
                </a:solidFill>
                <a:latin typeface="Helvetica World"/>
              </a:rPr>
              <a:t>Variables / Distribution of Variables / Importance of Variables – Random Forest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AA4CAB06-8DEE-85D7-D752-AA0C7777D004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6120A57F-58E7-3C00-D8E2-751EDFC8FEDE}"/>
              </a:ext>
            </a:extLst>
          </p:cNvPr>
          <p:cNvSpPr txBox="1"/>
          <p:nvPr/>
        </p:nvSpPr>
        <p:spPr>
          <a:xfrm>
            <a:off x="266713" y="9587229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Aníbal Hernando Novo</a:t>
            </a:r>
          </a:p>
        </p:txBody>
      </p:sp>
    </p:spTree>
    <p:extLst>
      <p:ext uri="{BB962C8B-B14F-4D97-AF65-F5344CB8AC3E}">
        <p14:creationId xmlns:p14="http://schemas.microsoft.com/office/powerpoint/2010/main" val="293560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D3E4156E-23A0-2D4B-225C-FE88BDFCEC3B}"/>
              </a:ext>
            </a:extLst>
          </p:cNvPr>
          <p:cNvGrpSpPr/>
          <p:nvPr/>
        </p:nvGrpSpPr>
        <p:grpSpPr>
          <a:xfrm>
            <a:off x="13029383" y="2650119"/>
            <a:ext cx="3670164" cy="1014060"/>
            <a:chOff x="0" y="0"/>
            <a:chExt cx="3122455" cy="89285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85D12B87-1F7D-36EB-6313-3725A6FD9189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604B1A38-7D18-3AE0-4D58-76500DE970D5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68341966-E78A-149F-F678-7476EE3CA1B7}"/>
              </a:ext>
            </a:extLst>
          </p:cNvPr>
          <p:cNvGrpSpPr/>
          <p:nvPr/>
        </p:nvGrpSpPr>
        <p:grpSpPr>
          <a:xfrm>
            <a:off x="7661089" y="7676348"/>
            <a:ext cx="3670164" cy="1014060"/>
            <a:chOff x="0" y="0"/>
            <a:chExt cx="3122455" cy="89285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7DC2FA85-E008-CF2F-8184-D7CE03D4315F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58FC39CD-5928-F1A8-CCBB-CBC27C074BC6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BD370746-AA9B-F7E8-D2ED-6C27F37D4A84}"/>
              </a:ext>
            </a:extLst>
          </p:cNvPr>
          <p:cNvSpPr txBox="1"/>
          <p:nvPr/>
        </p:nvSpPr>
        <p:spPr>
          <a:xfrm>
            <a:off x="7661089" y="3859844"/>
            <a:ext cx="3670164" cy="1057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4454"/>
              </a:lnSpc>
              <a:spcBef>
                <a:spcPct val="0"/>
              </a:spcBef>
            </a:pPr>
            <a:endParaRPr dirty="0"/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FFF10290-10E3-CAB5-31E3-6F1CE3F28209}"/>
              </a:ext>
            </a:extLst>
          </p:cNvPr>
          <p:cNvGrpSpPr/>
          <p:nvPr/>
        </p:nvGrpSpPr>
        <p:grpSpPr>
          <a:xfrm>
            <a:off x="2274327" y="3931265"/>
            <a:ext cx="2678673" cy="1014060"/>
            <a:chOff x="0" y="0"/>
            <a:chExt cx="3122455" cy="89285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176C4DC5-5740-2263-4744-4E7AC926CD86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E8B40AE5-E1E5-3180-3911-120A934C117C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2298145" y="2572731"/>
            <a:ext cx="2654855" cy="1057332"/>
            <a:chOff x="0" y="-38100"/>
            <a:chExt cx="3122455" cy="930957"/>
          </a:xfrm>
          <a:solidFill>
            <a:srgbClr val="B8C2CE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s-ES" dirty="0">
                <a:highlight>
                  <a:srgbClr val="000080"/>
                </a:highlight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 dirty="0">
                <a:highlight>
                  <a:srgbClr val="000080"/>
                </a:highlight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679145" y="2893149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GENDER</a:t>
            </a:r>
          </a:p>
        </p:txBody>
      </p:sp>
      <p:sp>
        <p:nvSpPr>
          <p:cNvPr id="58" name="TextBox 16">
            <a:extLst>
              <a:ext uri="{FF2B5EF4-FFF2-40B4-BE49-F238E27FC236}">
                <a16:creationId xmlns:a16="http://schemas.microsoft.com/office/drawing/2014/main" id="{69C45971-0F84-C6D8-B7E1-85E5809DE462}"/>
              </a:ext>
            </a:extLst>
          </p:cNvPr>
          <p:cNvSpPr txBox="1"/>
          <p:nvPr/>
        </p:nvSpPr>
        <p:spPr>
          <a:xfrm>
            <a:off x="2679145" y="4161117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AGE</a:t>
            </a:r>
          </a:p>
        </p:txBody>
      </p:sp>
      <p:grpSp>
        <p:nvGrpSpPr>
          <p:cNvPr id="59" name="Group 2">
            <a:extLst>
              <a:ext uri="{FF2B5EF4-FFF2-40B4-BE49-F238E27FC236}">
                <a16:creationId xmlns:a16="http://schemas.microsoft.com/office/drawing/2014/main" id="{05314EF1-7CD8-E0A7-D56E-69658788EA33}"/>
              </a:ext>
            </a:extLst>
          </p:cNvPr>
          <p:cNvGrpSpPr/>
          <p:nvPr/>
        </p:nvGrpSpPr>
        <p:grpSpPr>
          <a:xfrm>
            <a:off x="2298145" y="5175177"/>
            <a:ext cx="2654855" cy="1014060"/>
            <a:chOff x="0" y="0"/>
            <a:chExt cx="3122455" cy="892857"/>
          </a:xfrm>
          <a:solidFill>
            <a:srgbClr val="E7D5E7"/>
          </a:solidFill>
        </p:grpSpPr>
        <p:sp>
          <p:nvSpPr>
            <p:cNvPr id="60" name="Freeform 3">
              <a:extLst>
                <a:ext uri="{FF2B5EF4-FFF2-40B4-BE49-F238E27FC236}">
                  <a16:creationId xmlns:a16="http://schemas.microsoft.com/office/drawing/2014/main" id="{B184194A-85B5-9501-FD8F-9A7272F04472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1" name="TextBox 4">
              <a:extLst>
                <a:ext uri="{FF2B5EF4-FFF2-40B4-BE49-F238E27FC236}">
                  <a16:creationId xmlns:a16="http://schemas.microsoft.com/office/drawing/2014/main" id="{26C920E8-4F90-DD86-33DB-B9E8253C138D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3" name="TextBox 16">
            <a:extLst>
              <a:ext uri="{FF2B5EF4-FFF2-40B4-BE49-F238E27FC236}">
                <a16:creationId xmlns:a16="http://schemas.microsoft.com/office/drawing/2014/main" id="{C286AEA3-D976-9AED-A174-6CCE6FCD7E04}"/>
              </a:ext>
            </a:extLst>
          </p:cNvPr>
          <p:cNvSpPr txBox="1"/>
          <p:nvPr/>
        </p:nvSpPr>
        <p:spPr>
          <a:xfrm>
            <a:off x="2679145" y="5452323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HEIGHT</a:t>
            </a:r>
          </a:p>
        </p:txBody>
      </p:sp>
      <p:grpSp>
        <p:nvGrpSpPr>
          <p:cNvPr id="64" name="Group 2">
            <a:extLst>
              <a:ext uri="{FF2B5EF4-FFF2-40B4-BE49-F238E27FC236}">
                <a16:creationId xmlns:a16="http://schemas.microsoft.com/office/drawing/2014/main" id="{F46A5ED6-AAB6-C324-2ABB-492FAC39D0FB}"/>
              </a:ext>
            </a:extLst>
          </p:cNvPr>
          <p:cNvGrpSpPr/>
          <p:nvPr/>
        </p:nvGrpSpPr>
        <p:grpSpPr>
          <a:xfrm>
            <a:off x="2298145" y="6427283"/>
            <a:ext cx="2654855" cy="1014060"/>
            <a:chOff x="0" y="0"/>
            <a:chExt cx="3122455" cy="892857"/>
          </a:xfrm>
          <a:solidFill>
            <a:srgbClr val="E7D5E7"/>
          </a:solidFill>
        </p:grpSpPr>
        <p:sp>
          <p:nvSpPr>
            <p:cNvPr id="65" name="Freeform 3">
              <a:extLst>
                <a:ext uri="{FF2B5EF4-FFF2-40B4-BE49-F238E27FC236}">
                  <a16:creationId xmlns:a16="http://schemas.microsoft.com/office/drawing/2014/main" id="{55176823-E516-DD8B-DBD9-1A1239161338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66" name="TextBox 4">
              <a:extLst>
                <a:ext uri="{FF2B5EF4-FFF2-40B4-BE49-F238E27FC236}">
                  <a16:creationId xmlns:a16="http://schemas.microsoft.com/office/drawing/2014/main" id="{D8573F3C-EB81-21FB-6C76-03FDD5364835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8" name="TextBox 16">
            <a:extLst>
              <a:ext uri="{FF2B5EF4-FFF2-40B4-BE49-F238E27FC236}">
                <a16:creationId xmlns:a16="http://schemas.microsoft.com/office/drawing/2014/main" id="{15F868BF-3AE3-DC01-B7B0-5F679541D2A0}"/>
              </a:ext>
            </a:extLst>
          </p:cNvPr>
          <p:cNvSpPr txBox="1"/>
          <p:nvPr/>
        </p:nvSpPr>
        <p:spPr>
          <a:xfrm>
            <a:off x="2679145" y="6704429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WEIGHT</a:t>
            </a:r>
          </a:p>
        </p:txBody>
      </p:sp>
      <p:grpSp>
        <p:nvGrpSpPr>
          <p:cNvPr id="69" name="Group 2">
            <a:extLst>
              <a:ext uri="{FF2B5EF4-FFF2-40B4-BE49-F238E27FC236}">
                <a16:creationId xmlns:a16="http://schemas.microsoft.com/office/drawing/2014/main" id="{5C7B9DB3-63CB-6F62-6596-734021FBEB72}"/>
              </a:ext>
            </a:extLst>
          </p:cNvPr>
          <p:cNvGrpSpPr/>
          <p:nvPr/>
        </p:nvGrpSpPr>
        <p:grpSpPr>
          <a:xfrm>
            <a:off x="2298145" y="7656963"/>
            <a:ext cx="3670164" cy="1014060"/>
            <a:chOff x="0" y="0"/>
            <a:chExt cx="3122455" cy="892857"/>
          </a:xfrm>
          <a:solidFill>
            <a:schemeClr val="bg1">
              <a:lumMod val="95000"/>
            </a:schemeClr>
          </a:solidFill>
        </p:grpSpPr>
        <p:sp>
          <p:nvSpPr>
            <p:cNvPr id="70" name="Freeform 3">
              <a:extLst>
                <a:ext uri="{FF2B5EF4-FFF2-40B4-BE49-F238E27FC236}">
                  <a16:creationId xmlns:a16="http://schemas.microsoft.com/office/drawing/2014/main" id="{58C91517-B09E-27BA-8126-6AAE642BD6F8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1" name="TextBox 4">
              <a:extLst>
                <a:ext uri="{FF2B5EF4-FFF2-40B4-BE49-F238E27FC236}">
                  <a16:creationId xmlns:a16="http://schemas.microsoft.com/office/drawing/2014/main" id="{53996987-476A-B0D0-5349-414D5E157FFC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3" name="TextBox 16">
            <a:extLst>
              <a:ext uri="{FF2B5EF4-FFF2-40B4-BE49-F238E27FC236}">
                <a16:creationId xmlns:a16="http://schemas.microsoft.com/office/drawing/2014/main" id="{17917634-DEED-1437-6814-F28FB1D15980}"/>
              </a:ext>
            </a:extLst>
          </p:cNvPr>
          <p:cNvSpPr txBox="1"/>
          <p:nvPr/>
        </p:nvSpPr>
        <p:spPr>
          <a:xfrm>
            <a:off x="2679145" y="7934109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FHWO</a:t>
            </a:r>
          </a:p>
        </p:txBody>
      </p:sp>
      <p:grpSp>
        <p:nvGrpSpPr>
          <p:cNvPr id="74" name="Group 2">
            <a:extLst>
              <a:ext uri="{FF2B5EF4-FFF2-40B4-BE49-F238E27FC236}">
                <a16:creationId xmlns:a16="http://schemas.microsoft.com/office/drawing/2014/main" id="{03DCF406-4F61-6D04-9509-B4DACE778B57}"/>
              </a:ext>
            </a:extLst>
          </p:cNvPr>
          <p:cNvGrpSpPr/>
          <p:nvPr/>
        </p:nvGrpSpPr>
        <p:grpSpPr>
          <a:xfrm>
            <a:off x="2298145" y="8843371"/>
            <a:ext cx="3670164" cy="1014060"/>
            <a:chOff x="0" y="0"/>
            <a:chExt cx="3122455" cy="892857"/>
          </a:xfrm>
          <a:solidFill>
            <a:schemeClr val="bg1">
              <a:lumMod val="95000"/>
            </a:schemeClr>
          </a:solidFill>
        </p:grpSpPr>
        <p:sp>
          <p:nvSpPr>
            <p:cNvPr id="75" name="Freeform 3">
              <a:extLst>
                <a:ext uri="{FF2B5EF4-FFF2-40B4-BE49-F238E27FC236}">
                  <a16:creationId xmlns:a16="http://schemas.microsoft.com/office/drawing/2014/main" id="{9350742F-081A-30E8-05DD-FEC2982125BD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6" name="TextBox 4">
              <a:extLst>
                <a:ext uri="{FF2B5EF4-FFF2-40B4-BE49-F238E27FC236}">
                  <a16:creationId xmlns:a16="http://schemas.microsoft.com/office/drawing/2014/main" id="{38545B3F-8255-270E-242B-B8393C782F15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8" name="TextBox 16">
            <a:extLst>
              <a:ext uri="{FF2B5EF4-FFF2-40B4-BE49-F238E27FC236}">
                <a16:creationId xmlns:a16="http://schemas.microsoft.com/office/drawing/2014/main" id="{192FA5D4-E9D3-4016-C921-EF30A8F67658}"/>
              </a:ext>
            </a:extLst>
          </p:cNvPr>
          <p:cNvSpPr txBox="1"/>
          <p:nvPr/>
        </p:nvSpPr>
        <p:spPr>
          <a:xfrm>
            <a:off x="2679145" y="9120517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FAVC</a:t>
            </a:r>
          </a:p>
        </p:txBody>
      </p:sp>
      <p:grpSp>
        <p:nvGrpSpPr>
          <p:cNvPr id="79" name="Group 2">
            <a:extLst>
              <a:ext uri="{FF2B5EF4-FFF2-40B4-BE49-F238E27FC236}">
                <a16:creationId xmlns:a16="http://schemas.microsoft.com/office/drawing/2014/main" id="{AF034C5B-4492-9C6A-826B-F21B9A6D47C2}"/>
              </a:ext>
            </a:extLst>
          </p:cNvPr>
          <p:cNvGrpSpPr/>
          <p:nvPr/>
        </p:nvGrpSpPr>
        <p:grpSpPr>
          <a:xfrm>
            <a:off x="7661089" y="2626472"/>
            <a:ext cx="3670164" cy="1014060"/>
            <a:chOff x="0" y="0"/>
            <a:chExt cx="3122455" cy="89285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0" name="Freeform 3">
              <a:extLst>
                <a:ext uri="{FF2B5EF4-FFF2-40B4-BE49-F238E27FC236}">
                  <a16:creationId xmlns:a16="http://schemas.microsoft.com/office/drawing/2014/main" id="{099734BB-D86A-457C-EF23-AE6315433BD0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81" name="TextBox 4">
              <a:extLst>
                <a:ext uri="{FF2B5EF4-FFF2-40B4-BE49-F238E27FC236}">
                  <a16:creationId xmlns:a16="http://schemas.microsoft.com/office/drawing/2014/main" id="{9D6490D2-367B-620F-CEAC-E4218D9AD435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2" name="Freeform 11">
            <a:extLst>
              <a:ext uri="{FF2B5EF4-FFF2-40B4-BE49-F238E27FC236}">
                <a16:creationId xmlns:a16="http://schemas.microsoft.com/office/drawing/2014/main" id="{A0EC69D6-1F69-1AC5-8DD8-9DA656D9B26E}"/>
              </a:ext>
            </a:extLst>
          </p:cNvPr>
          <p:cNvSpPr/>
          <p:nvPr/>
        </p:nvSpPr>
        <p:spPr>
          <a:xfrm rot="16200000">
            <a:off x="6684069" y="2838260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3" name="TextBox 16">
            <a:extLst>
              <a:ext uri="{FF2B5EF4-FFF2-40B4-BE49-F238E27FC236}">
                <a16:creationId xmlns:a16="http://schemas.microsoft.com/office/drawing/2014/main" id="{FABAE39C-E7E6-4E5E-A8AD-7A53877F9120}"/>
              </a:ext>
            </a:extLst>
          </p:cNvPr>
          <p:cNvSpPr txBox="1"/>
          <p:nvPr/>
        </p:nvSpPr>
        <p:spPr>
          <a:xfrm>
            <a:off x="8042089" y="2903618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FCVC</a:t>
            </a:r>
          </a:p>
        </p:txBody>
      </p:sp>
      <p:sp>
        <p:nvSpPr>
          <p:cNvPr id="87" name="Freeform 11">
            <a:extLst>
              <a:ext uri="{FF2B5EF4-FFF2-40B4-BE49-F238E27FC236}">
                <a16:creationId xmlns:a16="http://schemas.microsoft.com/office/drawing/2014/main" id="{CEB87F06-EFAC-4D66-D80F-692835AAA9C2}"/>
              </a:ext>
            </a:extLst>
          </p:cNvPr>
          <p:cNvSpPr/>
          <p:nvPr/>
        </p:nvSpPr>
        <p:spPr>
          <a:xfrm rot="16200000">
            <a:off x="6684069" y="4106228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8" name="TextBox 16">
            <a:extLst>
              <a:ext uri="{FF2B5EF4-FFF2-40B4-BE49-F238E27FC236}">
                <a16:creationId xmlns:a16="http://schemas.microsoft.com/office/drawing/2014/main" id="{50005E5C-4A1A-CC4D-8FCD-0E23D480822A}"/>
              </a:ext>
            </a:extLst>
          </p:cNvPr>
          <p:cNvSpPr txBox="1"/>
          <p:nvPr/>
        </p:nvSpPr>
        <p:spPr>
          <a:xfrm>
            <a:off x="8042089" y="4171586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NCP</a:t>
            </a:r>
          </a:p>
        </p:txBody>
      </p:sp>
      <p:grpSp>
        <p:nvGrpSpPr>
          <p:cNvPr id="89" name="Group 2">
            <a:extLst>
              <a:ext uri="{FF2B5EF4-FFF2-40B4-BE49-F238E27FC236}">
                <a16:creationId xmlns:a16="http://schemas.microsoft.com/office/drawing/2014/main" id="{11456B21-1EB8-052A-1542-B4B37A2534DC}"/>
              </a:ext>
            </a:extLst>
          </p:cNvPr>
          <p:cNvGrpSpPr/>
          <p:nvPr/>
        </p:nvGrpSpPr>
        <p:grpSpPr>
          <a:xfrm>
            <a:off x="7661089" y="5185646"/>
            <a:ext cx="3670164" cy="1014060"/>
            <a:chOff x="0" y="0"/>
            <a:chExt cx="3122455" cy="892857"/>
          </a:xfrm>
          <a:solidFill>
            <a:srgbClr val="B8C2CE"/>
          </a:solidFill>
        </p:grpSpPr>
        <p:sp>
          <p:nvSpPr>
            <p:cNvPr id="90" name="Freeform 3">
              <a:extLst>
                <a:ext uri="{FF2B5EF4-FFF2-40B4-BE49-F238E27FC236}">
                  <a16:creationId xmlns:a16="http://schemas.microsoft.com/office/drawing/2014/main" id="{0D0B4727-3247-C022-EF19-F50B991F0685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1" name="TextBox 4">
              <a:extLst>
                <a:ext uri="{FF2B5EF4-FFF2-40B4-BE49-F238E27FC236}">
                  <a16:creationId xmlns:a16="http://schemas.microsoft.com/office/drawing/2014/main" id="{B9582DA3-F91E-7CD4-946D-EE7A1543536C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2" name="Freeform 11">
            <a:extLst>
              <a:ext uri="{FF2B5EF4-FFF2-40B4-BE49-F238E27FC236}">
                <a16:creationId xmlns:a16="http://schemas.microsoft.com/office/drawing/2014/main" id="{0FC2F3D7-20B8-7EA3-85AE-53DDB97876C0}"/>
              </a:ext>
            </a:extLst>
          </p:cNvPr>
          <p:cNvSpPr/>
          <p:nvPr/>
        </p:nvSpPr>
        <p:spPr>
          <a:xfrm rot="16200000">
            <a:off x="6684069" y="5397434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3" name="TextBox 16">
            <a:extLst>
              <a:ext uri="{FF2B5EF4-FFF2-40B4-BE49-F238E27FC236}">
                <a16:creationId xmlns:a16="http://schemas.microsoft.com/office/drawing/2014/main" id="{E895E7BF-458E-1835-106C-DA7CD47687FB}"/>
              </a:ext>
            </a:extLst>
          </p:cNvPr>
          <p:cNvSpPr txBox="1"/>
          <p:nvPr/>
        </p:nvSpPr>
        <p:spPr>
          <a:xfrm>
            <a:off x="8042089" y="5462792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CAEC</a:t>
            </a:r>
          </a:p>
        </p:txBody>
      </p:sp>
      <p:grpSp>
        <p:nvGrpSpPr>
          <p:cNvPr id="94" name="Group 2">
            <a:extLst>
              <a:ext uri="{FF2B5EF4-FFF2-40B4-BE49-F238E27FC236}">
                <a16:creationId xmlns:a16="http://schemas.microsoft.com/office/drawing/2014/main" id="{080F69E0-FB94-EEB7-F9FD-84E54E8AC953}"/>
              </a:ext>
            </a:extLst>
          </p:cNvPr>
          <p:cNvGrpSpPr/>
          <p:nvPr/>
        </p:nvGrpSpPr>
        <p:grpSpPr>
          <a:xfrm>
            <a:off x="7661089" y="6437752"/>
            <a:ext cx="2654855" cy="1014060"/>
            <a:chOff x="0" y="0"/>
            <a:chExt cx="3122455" cy="892857"/>
          </a:xfrm>
          <a:solidFill>
            <a:schemeClr val="bg1">
              <a:lumMod val="95000"/>
            </a:schemeClr>
          </a:solidFill>
        </p:grpSpPr>
        <p:sp>
          <p:nvSpPr>
            <p:cNvPr id="95" name="Freeform 3">
              <a:extLst>
                <a:ext uri="{FF2B5EF4-FFF2-40B4-BE49-F238E27FC236}">
                  <a16:creationId xmlns:a16="http://schemas.microsoft.com/office/drawing/2014/main" id="{76CB0766-2C71-2F77-E7DC-78DACC06F6E9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96" name="TextBox 4">
              <a:extLst>
                <a:ext uri="{FF2B5EF4-FFF2-40B4-BE49-F238E27FC236}">
                  <a16:creationId xmlns:a16="http://schemas.microsoft.com/office/drawing/2014/main" id="{3232578F-3C6A-2877-5975-BEDFBE775F69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7" name="Freeform 11">
            <a:extLst>
              <a:ext uri="{FF2B5EF4-FFF2-40B4-BE49-F238E27FC236}">
                <a16:creationId xmlns:a16="http://schemas.microsoft.com/office/drawing/2014/main" id="{15FBF256-A13D-F3F4-6432-131B75B8880A}"/>
              </a:ext>
            </a:extLst>
          </p:cNvPr>
          <p:cNvSpPr/>
          <p:nvPr/>
        </p:nvSpPr>
        <p:spPr>
          <a:xfrm rot="16200000">
            <a:off x="6684069" y="6649540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8" name="TextBox 16">
            <a:extLst>
              <a:ext uri="{FF2B5EF4-FFF2-40B4-BE49-F238E27FC236}">
                <a16:creationId xmlns:a16="http://schemas.microsoft.com/office/drawing/2014/main" id="{A5911369-BB11-ABC8-9F3B-6D2C6573E324}"/>
              </a:ext>
            </a:extLst>
          </p:cNvPr>
          <p:cNvSpPr txBox="1"/>
          <p:nvPr/>
        </p:nvSpPr>
        <p:spPr>
          <a:xfrm>
            <a:off x="8042089" y="6714898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SMOKE</a:t>
            </a:r>
          </a:p>
        </p:txBody>
      </p:sp>
      <p:sp>
        <p:nvSpPr>
          <p:cNvPr id="102" name="Freeform 11">
            <a:extLst>
              <a:ext uri="{FF2B5EF4-FFF2-40B4-BE49-F238E27FC236}">
                <a16:creationId xmlns:a16="http://schemas.microsoft.com/office/drawing/2014/main" id="{99DDED62-012B-4C40-EC34-2504ED86B9D1}"/>
              </a:ext>
            </a:extLst>
          </p:cNvPr>
          <p:cNvSpPr/>
          <p:nvPr/>
        </p:nvSpPr>
        <p:spPr>
          <a:xfrm rot="16200000">
            <a:off x="6684069" y="7879220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3" name="TextBox 16">
            <a:extLst>
              <a:ext uri="{FF2B5EF4-FFF2-40B4-BE49-F238E27FC236}">
                <a16:creationId xmlns:a16="http://schemas.microsoft.com/office/drawing/2014/main" id="{7D62C8D1-728F-DA4E-95AA-B4AECDD42E39}"/>
              </a:ext>
            </a:extLst>
          </p:cNvPr>
          <p:cNvSpPr txBox="1"/>
          <p:nvPr/>
        </p:nvSpPr>
        <p:spPr>
          <a:xfrm>
            <a:off x="8042089" y="7944578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CH20</a:t>
            </a:r>
          </a:p>
        </p:txBody>
      </p:sp>
      <p:grpSp>
        <p:nvGrpSpPr>
          <p:cNvPr id="104" name="Group 2">
            <a:extLst>
              <a:ext uri="{FF2B5EF4-FFF2-40B4-BE49-F238E27FC236}">
                <a16:creationId xmlns:a16="http://schemas.microsoft.com/office/drawing/2014/main" id="{C8604FE4-FE39-5245-C515-AC9BB0EF5725}"/>
              </a:ext>
            </a:extLst>
          </p:cNvPr>
          <p:cNvGrpSpPr/>
          <p:nvPr/>
        </p:nvGrpSpPr>
        <p:grpSpPr>
          <a:xfrm>
            <a:off x="7661089" y="8853840"/>
            <a:ext cx="3670164" cy="1014060"/>
            <a:chOff x="0" y="0"/>
            <a:chExt cx="3122455" cy="892857"/>
          </a:xfrm>
          <a:solidFill>
            <a:schemeClr val="bg1">
              <a:lumMod val="95000"/>
            </a:schemeClr>
          </a:solidFill>
        </p:grpSpPr>
        <p:sp>
          <p:nvSpPr>
            <p:cNvPr id="105" name="Freeform 3">
              <a:extLst>
                <a:ext uri="{FF2B5EF4-FFF2-40B4-BE49-F238E27FC236}">
                  <a16:creationId xmlns:a16="http://schemas.microsoft.com/office/drawing/2014/main" id="{A81290A5-2E0A-AC3D-4A49-B87862034BC9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06" name="TextBox 4">
              <a:extLst>
                <a:ext uri="{FF2B5EF4-FFF2-40B4-BE49-F238E27FC236}">
                  <a16:creationId xmlns:a16="http://schemas.microsoft.com/office/drawing/2014/main" id="{E54472E5-CEA5-ED8B-2A04-2E3190FFA283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7" name="Freeform 11">
            <a:extLst>
              <a:ext uri="{FF2B5EF4-FFF2-40B4-BE49-F238E27FC236}">
                <a16:creationId xmlns:a16="http://schemas.microsoft.com/office/drawing/2014/main" id="{014BAE14-743D-7F08-778A-90C5810AB9E5}"/>
              </a:ext>
            </a:extLst>
          </p:cNvPr>
          <p:cNvSpPr/>
          <p:nvPr/>
        </p:nvSpPr>
        <p:spPr>
          <a:xfrm rot="16200000">
            <a:off x="6684069" y="9065628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8" name="TextBox 16">
            <a:extLst>
              <a:ext uri="{FF2B5EF4-FFF2-40B4-BE49-F238E27FC236}">
                <a16:creationId xmlns:a16="http://schemas.microsoft.com/office/drawing/2014/main" id="{A0C31184-0572-D7A2-7D59-8AA05E586B92}"/>
              </a:ext>
            </a:extLst>
          </p:cNvPr>
          <p:cNvSpPr txBox="1"/>
          <p:nvPr/>
        </p:nvSpPr>
        <p:spPr>
          <a:xfrm>
            <a:off x="8042089" y="9130986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SCC</a:t>
            </a:r>
          </a:p>
        </p:txBody>
      </p:sp>
      <p:sp>
        <p:nvSpPr>
          <p:cNvPr id="113" name="TextBox 16">
            <a:extLst>
              <a:ext uri="{FF2B5EF4-FFF2-40B4-BE49-F238E27FC236}">
                <a16:creationId xmlns:a16="http://schemas.microsoft.com/office/drawing/2014/main" id="{DED1B876-2A54-BE18-53E2-4A84464DB9D6}"/>
              </a:ext>
            </a:extLst>
          </p:cNvPr>
          <p:cNvSpPr txBox="1"/>
          <p:nvPr/>
        </p:nvSpPr>
        <p:spPr>
          <a:xfrm>
            <a:off x="13405033" y="2893149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FAF</a:t>
            </a:r>
          </a:p>
        </p:txBody>
      </p:sp>
      <p:grpSp>
        <p:nvGrpSpPr>
          <p:cNvPr id="114" name="Group 2">
            <a:extLst>
              <a:ext uri="{FF2B5EF4-FFF2-40B4-BE49-F238E27FC236}">
                <a16:creationId xmlns:a16="http://schemas.microsoft.com/office/drawing/2014/main" id="{E832E61D-FED4-128C-9B6A-3A8BDBAFA929}"/>
              </a:ext>
            </a:extLst>
          </p:cNvPr>
          <p:cNvGrpSpPr/>
          <p:nvPr/>
        </p:nvGrpSpPr>
        <p:grpSpPr>
          <a:xfrm>
            <a:off x="13024033" y="3883971"/>
            <a:ext cx="3646174" cy="1014060"/>
            <a:chOff x="0" y="0"/>
            <a:chExt cx="3122455" cy="89285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15" name="Freeform 3">
              <a:extLst>
                <a:ext uri="{FF2B5EF4-FFF2-40B4-BE49-F238E27FC236}">
                  <a16:creationId xmlns:a16="http://schemas.microsoft.com/office/drawing/2014/main" id="{95714CD2-2EDF-FC26-2917-BC339732054A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16" name="TextBox 4">
              <a:extLst>
                <a:ext uri="{FF2B5EF4-FFF2-40B4-BE49-F238E27FC236}">
                  <a16:creationId xmlns:a16="http://schemas.microsoft.com/office/drawing/2014/main" id="{19E5A671-FA3D-E54F-29DA-BBFB067CF4DC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8" name="TextBox 16">
            <a:extLst>
              <a:ext uri="{FF2B5EF4-FFF2-40B4-BE49-F238E27FC236}">
                <a16:creationId xmlns:a16="http://schemas.microsoft.com/office/drawing/2014/main" id="{305984C5-804F-2615-87ED-6B15F4EEB25C}"/>
              </a:ext>
            </a:extLst>
          </p:cNvPr>
          <p:cNvSpPr txBox="1"/>
          <p:nvPr/>
        </p:nvSpPr>
        <p:spPr>
          <a:xfrm>
            <a:off x="13405033" y="4161117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TUE</a:t>
            </a:r>
          </a:p>
        </p:txBody>
      </p:sp>
      <p:grpSp>
        <p:nvGrpSpPr>
          <p:cNvPr id="119" name="Group 2">
            <a:extLst>
              <a:ext uri="{FF2B5EF4-FFF2-40B4-BE49-F238E27FC236}">
                <a16:creationId xmlns:a16="http://schemas.microsoft.com/office/drawing/2014/main" id="{90342348-D486-C700-4CE0-CC55A1A4D8C9}"/>
              </a:ext>
            </a:extLst>
          </p:cNvPr>
          <p:cNvGrpSpPr/>
          <p:nvPr/>
        </p:nvGrpSpPr>
        <p:grpSpPr>
          <a:xfrm>
            <a:off x="13024033" y="5175177"/>
            <a:ext cx="3646174" cy="1014060"/>
            <a:chOff x="0" y="0"/>
            <a:chExt cx="3122455" cy="892857"/>
          </a:xfrm>
          <a:solidFill>
            <a:srgbClr val="B8C2CE"/>
          </a:solidFill>
        </p:grpSpPr>
        <p:sp>
          <p:nvSpPr>
            <p:cNvPr id="120" name="Freeform 3">
              <a:extLst>
                <a:ext uri="{FF2B5EF4-FFF2-40B4-BE49-F238E27FC236}">
                  <a16:creationId xmlns:a16="http://schemas.microsoft.com/office/drawing/2014/main" id="{0AFBFDFA-45A7-722F-BBDC-67BDB28C0BFE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21" name="TextBox 4">
              <a:extLst>
                <a:ext uri="{FF2B5EF4-FFF2-40B4-BE49-F238E27FC236}">
                  <a16:creationId xmlns:a16="http://schemas.microsoft.com/office/drawing/2014/main" id="{A0E64545-3422-8FD2-B049-880C13C1F60E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3" name="TextBox 16">
            <a:extLst>
              <a:ext uri="{FF2B5EF4-FFF2-40B4-BE49-F238E27FC236}">
                <a16:creationId xmlns:a16="http://schemas.microsoft.com/office/drawing/2014/main" id="{F0D4B774-A130-1EB5-8B4E-CFBFF7F3AA7F}"/>
              </a:ext>
            </a:extLst>
          </p:cNvPr>
          <p:cNvSpPr txBox="1"/>
          <p:nvPr/>
        </p:nvSpPr>
        <p:spPr>
          <a:xfrm>
            <a:off x="13405033" y="5452323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CALC</a:t>
            </a:r>
          </a:p>
        </p:txBody>
      </p:sp>
      <p:grpSp>
        <p:nvGrpSpPr>
          <p:cNvPr id="124" name="Group 2">
            <a:extLst>
              <a:ext uri="{FF2B5EF4-FFF2-40B4-BE49-F238E27FC236}">
                <a16:creationId xmlns:a16="http://schemas.microsoft.com/office/drawing/2014/main" id="{7D755A3D-39F5-AAD7-FBF2-87A981CC1286}"/>
              </a:ext>
            </a:extLst>
          </p:cNvPr>
          <p:cNvGrpSpPr/>
          <p:nvPr/>
        </p:nvGrpSpPr>
        <p:grpSpPr>
          <a:xfrm>
            <a:off x="13024033" y="6427283"/>
            <a:ext cx="3646174" cy="1014060"/>
            <a:chOff x="0" y="0"/>
            <a:chExt cx="3122455" cy="892857"/>
          </a:xfrm>
          <a:solidFill>
            <a:srgbClr val="B8C2CE"/>
          </a:solidFill>
        </p:grpSpPr>
        <p:sp>
          <p:nvSpPr>
            <p:cNvPr id="125" name="Freeform 3">
              <a:extLst>
                <a:ext uri="{FF2B5EF4-FFF2-40B4-BE49-F238E27FC236}">
                  <a16:creationId xmlns:a16="http://schemas.microsoft.com/office/drawing/2014/main" id="{844AC920-2043-7AAC-06F8-BD0F6191392A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26" name="TextBox 4">
              <a:extLst>
                <a:ext uri="{FF2B5EF4-FFF2-40B4-BE49-F238E27FC236}">
                  <a16:creationId xmlns:a16="http://schemas.microsoft.com/office/drawing/2014/main" id="{CA32B2D1-B17D-DDAC-AD4F-0CB04F9EE296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8" name="TextBox 16">
            <a:extLst>
              <a:ext uri="{FF2B5EF4-FFF2-40B4-BE49-F238E27FC236}">
                <a16:creationId xmlns:a16="http://schemas.microsoft.com/office/drawing/2014/main" id="{77449BA4-65B6-FED4-5BC6-4B62F513D78E}"/>
              </a:ext>
            </a:extLst>
          </p:cNvPr>
          <p:cNvSpPr txBox="1"/>
          <p:nvPr/>
        </p:nvSpPr>
        <p:spPr>
          <a:xfrm>
            <a:off x="13405033" y="6704429"/>
            <a:ext cx="1855447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spc="-64" dirty="0">
                <a:solidFill>
                  <a:srgbClr val="000000"/>
                </a:solidFill>
                <a:latin typeface="Helvetica World"/>
              </a:rPr>
              <a:t>MTRANS</a:t>
            </a:r>
          </a:p>
        </p:txBody>
      </p:sp>
      <p:grpSp>
        <p:nvGrpSpPr>
          <p:cNvPr id="129" name="Group 2">
            <a:extLst>
              <a:ext uri="{FF2B5EF4-FFF2-40B4-BE49-F238E27FC236}">
                <a16:creationId xmlns:a16="http://schemas.microsoft.com/office/drawing/2014/main" id="{1633F93D-66EC-6F6B-C407-034103643D74}"/>
              </a:ext>
            </a:extLst>
          </p:cNvPr>
          <p:cNvGrpSpPr/>
          <p:nvPr/>
        </p:nvGrpSpPr>
        <p:grpSpPr>
          <a:xfrm>
            <a:off x="13024033" y="7656963"/>
            <a:ext cx="3646174" cy="1014060"/>
            <a:chOff x="0" y="0"/>
            <a:chExt cx="3122455" cy="892857"/>
          </a:xfrm>
          <a:solidFill>
            <a:srgbClr val="B8C2CE"/>
          </a:solidFill>
        </p:grpSpPr>
        <p:sp>
          <p:nvSpPr>
            <p:cNvPr id="130" name="Freeform 3">
              <a:extLst>
                <a:ext uri="{FF2B5EF4-FFF2-40B4-BE49-F238E27FC236}">
                  <a16:creationId xmlns:a16="http://schemas.microsoft.com/office/drawing/2014/main" id="{B1CBD72F-5C74-AE14-A791-0927A7F6A239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31" name="TextBox 4">
              <a:extLst>
                <a:ext uri="{FF2B5EF4-FFF2-40B4-BE49-F238E27FC236}">
                  <a16:creationId xmlns:a16="http://schemas.microsoft.com/office/drawing/2014/main" id="{A0E2A27C-AF66-AF6E-3A20-40FCF70DF8F3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3" name="TextBox 16">
            <a:extLst>
              <a:ext uri="{FF2B5EF4-FFF2-40B4-BE49-F238E27FC236}">
                <a16:creationId xmlns:a16="http://schemas.microsoft.com/office/drawing/2014/main" id="{53B0A52B-25AE-F4EA-C35C-A2B44DC0122B}"/>
              </a:ext>
            </a:extLst>
          </p:cNvPr>
          <p:cNvSpPr txBox="1"/>
          <p:nvPr/>
        </p:nvSpPr>
        <p:spPr>
          <a:xfrm>
            <a:off x="13270945" y="7934109"/>
            <a:ext cx="2273855" cy="507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3200" b="1" spc="-6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World"/>
              </a:rPr>
              <a:t>NObesydad</a:t>
            </a:r>
          </a:p>
        </p:txBody>
      </p:sp>
      <p:sp>
        <p:nvSpPr>
          <p:cNvPr id="139" name="Freeform 11">
            <a:extLst>
              <a:ext uri="{FF2B5EF4-FFF2-40B4-BE49-F238E27FC236}">
                <a16:creationId xmlns:a16="http://schemas.microsoft.com/office/drawing/2014/main" id="{76182751-6BD2-2F83-58AA-5CD76333E2E8}"/>
              </a:ext>
            </a:extLst>
          </p:cNvPr>
          <p:cNvSpPr/>
          <p:nvPr/>
        </p:nvSpPr>
        <p:spPr>
          <a:xfrm rot="16200000">
            <a:off x="12043674" y="2838259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0" name="Freeform 11">
            <a:extLst>
              <a:ext uri="{FF2B5EF4-FFF2-40B4-BE49-F238E27FC236}">
                <a16:creationId xmlns:a16="http://schemas.microsoft.com/office/drawing/2014/main" id="{525A05F8-C189-7718-50AC-296E754B8BD6}"/>
              </a:ext>
            </a:extLst>
          </p:cNvPr>
          <p:cNvSpPr/>
          <p:nvPr/>
        </p:nvSpPr>
        <p:spPr>
          <a:xfrm rot="16200000">
            <a:off x="12043674" y="4106227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1" name="Freeform 11">
            <a:extLst>
              <a:ext uri="{FF2B5EF4-FFF2-40B4-BE49-F238E27FC236}">
                <a16:creationId xmlns:a16="http://schemas.microsoft.com/office/drawing/2014/main" id="{6951AE42-C3C0-7FCA-6A16-D2B8C36762AE}"/>
              </a:ext>
            </a:extLst>
          </p:cNvPr>
          <p:cNvSpPr/>
          <p:nvPr/>
        </p:nvSpPr>
        <p:spPr>
          <a:xfrm rot="16200000">
            <a:off x="12043674" y="5397433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2" name="Freeform 11">
            <a:extLst>
              <a:ext uri="{FF2B5EF4-FFF2-40B4-BE49-F238E27FC236}">
                <a16:creationId xmlns:a16="http://schemas.microsoft.com/office/drawing/2014/main" id="{52391C9B-2CBC-98EF-F352-B64AC71EDFDC}"/>
              </a:ext>
            </a:extLst>
          </p:cNvPr>
          <p:cNvSpPr/>
          <p:nvPr/>
        </p:nvSpPr>
        <p:spPr>
          <a:xfrm rot="16200000">
            <a:off x="12043674" y="6649539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3" name="Freeform 11">
            <a:extLst>
              <a:ext uri="{FF2B5EF4-FFF2-40B4-BE49-F238E27FC236}">
                <a16:creationId xmlns:a16="http://schemas.microsoft.com/office/drawing/2014/main" id="{202686B1-D3BC-5F1A-6195-412435D1AB83}"/>
              </a:ext>
            </a:extLst>
          </p:cNvPr>
          <p:cNvSpPr/>
          <p:nvPr/>
        </p:nvSpPr>
        <p:spPr>
          <a:xfrm rot="16200000">
            <a:off x="12043674" y="7879219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5" name="Freeform 11">
            <a:extLst>
              <a:ext uri="{FF2B5EF4-FFF2-40B4-BE49-F238E27FC236}">
                <a16:creationId xmlns:a16="http://schemas.microsoft.com/office/drawing/2014/main" id="{9EC4AE76-5E80-5278-F85B-D5E0AB9AAF90}"/>
              </a:ext>
            </a:extLst>
          </p:cNvPr>
          <p:cNvSpPr/>
          <p:nvPr/>
        </p:nvSpPr>
        <p:spPr>
          <a:xfrm rot="16200000">
            <a:off x="1317785" y="2838258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6" name="Freeform 11">
            <a:extLst>
              <a:ext uri="{FF2B5EF4-FFF2-40B4-BE49-F238E27FC236}">
                <a16:creationId xmlns:a16="http://schemas.microsoft.com/office/drawing/2014/main" id="{C024A8AB-2A3F-C778-4AF6-1A4176923B35}"/>
              </a:ext>
            </a:extLst>
          </p:cNvPr>
          <p:cNvSpPr/>
          <p:nvPr/>
        </p:nvSpPr>
        <p:spPr>
          <a:xfrm rot="16200000">
            <a:off x="1317785" y="4106226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7" name="Freeform 11">
            <a:extLst>
              <a:ext uri="{FF2B5EF4-FFF2-40B4-BE49-F238E27FC236}">
                <a16:creationId xmlns:a16="http://schemas.microsoft.com/office/drawing/2014/main" id="{6335AAF7-EAA3-F3C3-A6A8-AF680354C482}"/>
              </a:ext>
            </a:extLst>
          </p:cNvPr>
          <p:cNvSpPr/>
          <p:nvPr/>
        </p:nvSpPr>
        <p:spPr>
          <a:xfrm rot="16200000">
            <a:off x="1317785" y="5397432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8" name="Freeform 11">
            <a:extLst>
              <a:ext uri="{FF2B5EF4-FFF2-40B4-BE49-F238E27FC236}">
                <a16:creationId xmlns:a16="http://schemas.microsoft.com/office/drawing/2014/main" id="{72A8D200-FC9D-41BA-0CF0-0F76445095AB}"/>
              </a:ext>
            </a:extLst>
          </p:cNvPr>
          <p:cNvSpPr/>
          <p:nvPr/>
        </p:nvSpPr>
        <p:spPr>
          <a:xfrm rot="16200000">
            <a:off x="1317785" y="6649538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9" name="Freeform 11">
            <a:extLst>
              <a:ext uri="{FF2B5EF4-FFF2-40B4-BE49-F238E27FC236}">
                <a16:creationId xmlns:a16="http://schemas.microsoft.com/office/drawing/2014/main" id="{611A7C27-1CD5-63B4-153A-249FDCDB75E9}"/>
              </a:ext>
            </a:extLst>
          </p:cNvPr>
          <p:cNvSpPr/>
          <p:nvPr/>
        </p:nvSpPr>
        <p:spPr>
          <a:xfrm rot="16200000">
            <a:off x="1317785" y="7879218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0" name="Freeform 11">
            <a:extLst>
              <a:ext uri="{FF2B5EF4-FFF2-40B4-BE49-F238E27FC236}">
                <a16:creationId xmlns:a16="http://schemas.microsoft.com/office/drawing/2014/main" id="{E9DA6627-672E-3486-86D5-757D83C71E5A}"/>
              </a:ext>
            </a:extLst>
          </p:cNvPr>
          <p:cNvSpPr/>
          <p:nvPr/>
        </p:nvSpPr>
        <p:spPr>
          <a:xfrm rot="16200000">
            <a:off x="1317785" y="9065626"/>
            <a:ext cx="427983" cy="695920"/>
          </a:xfrm>
          <a:custGeom>
            <a:avLst/>
            <a:gdLst/>
            <a:ahLst/>
            <a:cxnLst/>
            <a:rect l="l" t="t" r="r" b="b"/>
            <a:pathLst>
              <a:path w="860027" h="1162198">
                <a:moveTo>
                  <a:pt x="0" y="0"/>
                </a:moveTo>
                <a:lnTo>
                  <a:pt x="860027" y="0"/>
                </a:lnTo>
                <a:lnTo>
                  <a:pt x="860027" y="1162198"/>
                </a:lnTo>
                <a:lnTo>
                  <a:pt x="0" y="1162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2" name="TextBox 16">
            <a:extLst>
              <a:ext uri="{FF2B5EF4-FFF2-40B4-BE49-F238E27FC236}">
                <a16:creationId xmlns:a16="http://schemas.microsoft.com/office/drawing/2014/main" id="{A01DA11A-4DD3-6BAF-358F-403C58A1E686}"/>
              </a:ext>
            </a:extLst>
          </p:cNvPr>
          <p:cNvSpPr txBox="1"/>
          <p:nvPr/>
        </p:nvSpPr>
        <p:spPr>
          <a:xfrm>
            <a:off x="4075862" y="7877959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family history</a:t>
            </a:r>
          </a:p>
        </p:txBody>
      </p:sp>
      <p:sp>
        <p:nvSpPr>
          <p:cNvPr id="156" name="TextBox 16">
            <a:extLst>
              <a:ext uri="{FF2B5EF4-FFF2-40B4-BE49-F238E27FC236}">
                <a16:creationId xmlns:a16="http://schemas.microsoft.com/office/drawing/2014/main" id="{4BB8BCDB-1343-B11A-ED90-0649AF76FBCD}"/>
              </a:ext>
            </a:extLst>
          </p:cNvPr>
          <p:cNvSpPr txBox="1"/>
          <p:nvPr/>
        </p:nvSpPr>
        <p:spPr>
          <a:xfrm>
            <a:off x="9254229" y="2868388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vegetables </a:t>
            </a:r>
          </a:p>
        </p:txBody>
      </p:sp>
      <p:sp>
        <p:nvSpPr>
          <p:cNvPr id="157" name="TextBox 16">
            <a:extLst>
              <a:ext uri="{FF2B5EF4-FFF2-40B4-BE49-F238E27FC236}">
                <a16:creationId xmlns:a16="http://schemas.microsoft.com/office/drawing/2014/main" id="{F81A6492-83A5-0061-0550-A0109315FF43}"/>
              </a:ext>
            </a:extLst>
          </p:cNvPr>
          <p:cNvSpPr txBox="1"/>
          <p:nvPr/>
        </p:nvSpPr>
        <p:spPr>
          <a:xfrm>
            <a:off x="3716560" y="9059851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high caloric food</a:t>
            </a:r>
          </a:p>
        </p:txBody>
      </p:sp>
      <p:sp>
        <p:nvSpPr>
          <p:cNvPr id="158" name="TextBox 16">
            <a:extLst>
              <a:ext uri="{FF2B5EF4-FFF2-40B4-BE49-F238E27FC236}">
                <a16:creationId xmlns:a16="http://schemas.microsoft.com/office/drawing/2014/main" id="{6452F026-9556-2BBD-0A2A-4252C02E8C13}"/>
              </a:ext>
            </a:extLst>
          </p:cNvPr>
          <p:cNvSpPr txBox="1"/>
          <p:nvPr/>
        </p:nvSpPr>
        <p:spPr>
          <a:xfrm>
            <a:off x="8988516" y="4100035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nº of  daily meals </a:t>
            </a:r>
          </a:p>
        </p:txBody>
      </p:sp>
      <p:sp>
        <p:nvSpPr>
          <p:cNvPr id="159" name="TextBox 16">
            <a:extLst>
              <a:ext uri="{FF2B5EF4-FFF2-40B4-BE49-F238E27FC236}">
                <a16:creationId xmlns:a16="http://schemas.microsoft.com/office/drawing/2014/main" id="{B44F1FED-71B0-FEEA-B57C-B34B64C56E95}"/>
              </a:ext>
            </a:extLst>
          </p:cNvPr>
          <p:cNvSpPr txBox="1"/>
          <p:nvPr/>
        </p:nvSpPr>
        <p:spPr>
          <a:xfrm>
            <a:off x="9203495" y="5421305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between meals</a:t>
            </a:r>
          </a:p>
        </p:txBody>
      </p:sp>
      <p:sp>
        <p:nvSpPr>
          <p:cNvPr id="160" name="TextBox 16">
            <a:extLst>
              <a:ext uri="{FF2B5EF4-FFF2-40B4-BE49-F238E27FC236}">
                <a16:creationId xmlns:a16="http://schemas.microsoft.com/office/drawing/2014/main" id="{2F95A810-A62F-8CD6-174A-8BCDD8C2CA0A}"/>
              </a:ext>
            </a:extLst>
          </p:cNvPr>
          <p:cNvSpPr txBox="1"/>
          <p:nvPr/>
        </p:nvSpPr>
        <p:spPr>
          <a:xfrm>
            <a:off x="9273944" y="7912183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daily water</a:t>
            </a:r>
          </a:p>
        </p:txBody>
      </p:sp>
      <p:sp>
        <p:nvSpPr>
          <p:cNvPr id="161" name="TextBox 16">
            <a:extLst>
              <a:ext uri="{FF2B5EF4-FFF2-40B4-BE49-F238E27FC236}">
                <a16:creationId xmlns:a16="http://schemas.microsoft.com/office/drawing/2014/main" id="{7D96A877-BF5C-F86B-6642-B7C1A6AB54C9}"/>
              </a:ext>
            </a:extLst>
          </p:cNvPr>
          <p:cNvSpPr txBox="1"/>
          <p:nvPr/>
        </p:nvSpPr>
        <p:spPr>
          <a:xfrm>
            <a:off x="9112677" y="9094161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monitor calories</a:t>
            </a:r>
          </a:p>
        </p:txBody>
      </p:sp>
      <p:sp>
        <p:nvSpPr>
          <p:cNvPr id="165" name="TextBox 16">
            <a:extLst>
              <a:ext uri="{FF2B5EF4-FFF2-40B4-BE49-F238E27FC236}">
                <a16:creationId xmlns:a16="http://schemas.microsoft.com/office/drawing/2014/main" id="{7D2EA1C9-E5EB-85DA-89C7-0903A03CBF1C}"/>
              </a:ext>
            </a:extLst>
          </p:cNvPr>
          <p:cNvSpPr txBox="1"/>
          <p:nvPr/>
        </p:nvSpPr>
        <p:spPr>
          <a:xfrm>
            <a:off x="14298406" y="2858377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physical activity</a:t>
            </a:r>
          </a:p>
        </p:txBody>
      </p:sp>
      <p:sp>
        <p:nvSpPr>
          <p:cNvPr id="166" name="TextBox 16">
            <a:extLst>
              <a:ext uri="{FF2B5EF4-FFF2-40B4-BE49-F238E27FC236}">
                <a16:creationId xmlns:a16="http://schemas.microsoft.com/office/drawing/2014/main" id="{D933B727-A5C0-75DC-7C4A-A4AC3CE0668F}"/>
              </a:ext>
            </a:extLst>
          </p:cNvPr>
          <p:cNvSpPr txBox="1"/>
          <p:nvPr/>
        </p:nvSpPr>
        <p:spPr>
          <a:xfrm>
            <a:off x="14435365" y="4120836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tech time use </a:t>
            </a:r>
          </a:p>
        </p:txBody>
      </p:sp>
      <p:sp>
        <p:nvSpPr>
          <p:cNvPr id="167" name="TextBox 16">
            <a:extLst>
              <a:ext uri="{FF2B5EF4-FFF2-40B4-BE49-F238E27FC236}">
                <a16:creationId xmlns:a16="http://schemas.microsoft.com/office/drawing/2014/main" id="{989CA0D6-81DB-C665-CEE1-3DF625BC621D}"/>
              </a:ext>
            </a:extLst>
          </p:cNvPr>
          <p:cNvSpPr txBox="1"/>
          <p:nvPr/>
        </p:nvSpPr>
        <p:spPr>
          <a:xfrm>
            <a:off x="14747267" y="5392299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alcohol</a:t>
            </a:r>
          </a:p>
        </p:txBody>
      </p:sp>
      <p:sp>
        <p:nvSpPr>
          <p:cNvPr id="168" name="TextBox 16">
            <a:extLst>
              <a:ext uri="{FF2B5EF4-FFF2-40B4-BE49-F238E27FC236}">
                <a16:creationId xmlns:a16="http://schemas.microsoft.com/office/drawing/2014/main" id="{BAD1A314-9899-6609-09FE-92818F64D0D4}"/>
              </a:ext>
            </a:extLst>
          </p:cNvPr>
          <p:cNvSpPr txBox="1"/>
          <p:nvPr/>
        </p:nvSpPr>
        <p:spPr>
          <a:xfrm>
            <a:off x="15298100" y="6693670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transport</a:t>
            </a:r>
          </a:p>
        </p:txBody>
      </p:sp>
      <p:sp>
        <p:nvSpPr>
          <p:cNvPr id="169" name="TextBox 16">
            <a:extLst>
              <a:ext uri="{FF2B5EF4-FFF2-40B4-BE49-F238E27FC236}">
                <a16:creationId xmlns:a16="http://schemas.microsoft.com/office/drawing/2014/main" id="{5ADFE0DA-EC58-B7F4-A58D-0C26E20B41F2}"/>
              </a:ext>
            </a:extLst>
          </p:cNvPr>
          <p:cNvSpPr txBox="1"/>
          <p:nvPr/>
        </p:nvSpPr>
        <p:spPr>
          <a:xfrm>
            <a:off x="15544800" y="7901714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obesity</a:t>
            </a:r>
          </a:p>
        </p:txBody>
      </p:sp>
      <p:grpSp>
        <p:nvGrpSpPr>
          <p:cNvPr id="173" name="Group 2">
            <a:extLst>
              <a:ext uri="{FF2B5EF4-FFF2-40B4-BE49-F238E27FC236}">
                <a16:creationId xmlns:a16="http://schemas.microsoft.com/office/drawing/2014/main" id="{90892B1D-0C1D-01A8-7CE7-23168D66E197}"/>
              </a:ext>
            </a:extLst>
          </p:cNvPr>
          <p:cNvGrpSpPr/>
          <p:nvPr/>
        </p:nvGrpSpPr>
        <p:grpSpPr>
          <a:xfrm>
            <a:off x="5660610" y="1279060"/>
            <a:ext cx="613416" cy="570993"/>
            <a:chOff x="0" y="0"/>
            <a:chExt cx="3122455" cy="892857"/>
          </a:xfrm>
          <a:solidFill>
            <a:srgbClr val="E7D5E7"/>
          </a:solidFill>
        </p:grpSpPr>
        <p:sp>
          <p:nvSpPr>
            <p:cNvPr id="174" name="Freeform 3">
              <a:extLst>
                <a:ext uri="{FF2B5EF4-FFF2-40B4-BE49-F238E27FC236}">
                  <a16:creationId xmlns:a16="http://schemas.microsoft.com/office/drawing/2014/main" id="{9665B1AD-616C-70A4-BE2F-192501CC058D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75" name="TextBox 4">
              <a:extLst>
                <a:ext uri="{FF2B5EF4-FFF2-40B4-BE49-F238E27FC236}">
                  <a16:creationId xmlns:a16="http://schemas.microsoft.com/office/drawing/2014/main" id="{102D40D5-88E5-DACD-1384-91E1BF5922CA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6" name="TextBox 16">
            <a:extLst>
              <a:ext uri="{FF2B5EF4-FFF2-40B4-BE49-F238E27FC236}">
                <a16:creationId xmlns:a16="http://schemas.microsoft.com/office/drawing/2014/main" id="{B09538A7-0430-A4FE-BDFA-F2A173B7D2D9}"/>
              </a:ext>
            </a:extLst>
          </p:cNvPr>
          <p:cNvSpPr txBox="1"/>
          <p:nvPr/>
        </p:nvSpPr>
        <p:spPr>
          <a:xfrm>
            <a:off x="6440066" y="1244853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continuous </a:t>
            </a:r>
          </a:p>
        </p:txBody>
      </p:sp>
      <p:sp>
        <p:nvSpPr>
          <p:cNvPr id="177" name="TextBox 16">
            <a:extLst>
              <a:ext uri="{FF2B5EF4-FFF2-40B4-BE49-F238E27FC236}">
                <a16:creationId xmlns:a16="http://schemas.microsoft.com/office/drawing/2014/main" id="{FDE1B8F8-6E58-1A4E-140F-1D39E1C52BAF}"/>
              </a:ext>
            </a:extLst>
          </p:cNvPr>
          <p:cNvSpPr txBox="1"/>
          <p:nvPr/>
        </p:nvSpPr>
        <p:spPr>
          <a:xfrm>
            <a:off x="9216241" y="1244853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categorical</a:t>
            </a:r>
          </a:p>
        </p:txBody>
      </p:sp>
      <p:grpSp>
        <p:nvGrpSpPr>
          <p:cNvPr id="178" name="Group 2">
            <a:extLst>
              <a:ext uri="{FF2B5EF4-FFF2-40B4-BE49-F238E27FC236}">
                <a16:creationId xmlns:a16="http://schemas.microsoft.com/office/drawing/2014/main" id="{4141D10C-E057-2E75-B5A7-B9DC6E8D45BE}"/>
              </a:ext>
            </a:extLst>
          </p:cNvPr>
          <p:cNvGrpSpPr/>
          <p:nvPr/>
        </p:nvGrpSpPr>
        <p:grpSpPr>
          <a:xfrm>
            <a:off x="11143074" y="1269426"/>
            <a:ext cx="613416" cy="570993"/>
            <a:chOff x="0" y="0"/>
            <a:chExt cx="3122455" cy="892857"/>
          </a:xfrm>
          <a:solidFill>
            <a:schemeClr val="bg1">
              <a:lumMod val="95000"/>
            </a:schemeClr>
          </a:solidFill>
        </p:grpSpPr>
        <p:sp>
          <p:nvSpPr>
            <p:cNvPr id="179" name="Freeform 3">
              <a:extLst>
                <a:ext uri="{FF2B5EF4-FFF2-40B4-BE49-F238E27FC236}">
                  <a16:creationId xmlns:a16="http://schemas.microsoft.com/office/drawing/2014/main" id="{AEADA4C3-0F25-66DB-DC91-B21665E928BF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80" name="TextBox 4">
              <a:extLst>
                <a:ext uri="{FF2B5EF4-FFF2-40B4-BE49-F238E27FC236}">
                  <a16:creationId xmlns:a16="http://schemas.microsoft.com/office/drawing/2014/main" id="{C96594B2-6232-AD1D-0965-AA9E366A4FAB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1" name="TextBox 16">
            <a:extLst>
              <a:ext uri="{FF2B5EF4-FFF2-40B4-BE49-F238E27FC236}">
                <a16:creationId xmlns:a16="http://schemas.microsoft.com/office/drawing/2014/main" id="{18D63166-3285-E8FA-BBDD-BC23D4326FDE}"/>
              </a:ext>
            </a:extLst>
          </p:cNvPr>
          <p:cNvSpPr txBox="1"/>
          <p:nvPr/>
        </p:nvSpPr>
        <p:spPr>
          <a:xfrm>
            <a:off x="11997450" y="1244853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binary</a:t>
            </a:r>
          </a:p>
        </p:txBody>
      </p:sp>
      <p:grpSp>
        <p:nvGrpSpPr>
          <p:cNvPr id="182" name="Group 2">
            <a:extLst>
              <a:ext uri="{FF2B5EF4-FFF2-40B4-BE49-F238E27FC236}">
                <a16:creationId xmlns:a16="http://schemas.microsoft.com/office/drawing/2014/main" id="{80F697A8-15CE-611A-DDC7-4A0F648355A6}"/>
              </a:ext>
            </a:extLst>
          </p:cNvPr>
          <p:cNvGrpSpPr/>
          <p:nvPr/>
        </p:nvGrpSpPr>
        <p:grpSpPr>
          <a:xfrm>
            <a:off x="13456062" y="1269426"/>
            <a:ext cx="613416" cy="570993"/>
            <a:chOff x="0" y="0"/>
            <a:chExt cx="3122455" cy="89285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3" name="Freeform 3">
              <a:extLst>
                <a:ext uri="{FF2B5EF4-FFF2-40B4-BE49-F238E27FC236}">
                  <a16:creationId xmlns:a16="http://schemas.microsoft.com/office/drawing/2014/main" id="{D2E932B5-523F-C475-EDE7-05CE311CA0FB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184" name="TextBox 4">
              <a:extLst>
                <a:ext uri="{FF2B5EF4-FFF2-40B4-BE49-F238E27FC236}">
                  <a16:creationId xmlns:a16="http://schemas.microsoft.com/office/drawing/2014/main" id="{33536BD6-5509-A6CD-42C9-766EADC5D59A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85" name="TextBox 16">
            <a:extLst>
              <a:ext uri="{FF2B5EF4-FFF2-40B4-BE49-F238E27FC236}">
                <a16:creationId xmlns:a16="http://schemas.microsoft.com/office/drawing/2014/main" id="{1B74DCCF-CCC6-8A74-9F1A-25D817F975C9}"/>
              </a:ext>
            </a:extLst>
          </p:cNvPr>
          <p:cNvSpPr txBox="1"/>
          <p:nvPr/>
        </p:nvSpPr>
        <p:spPr>
          <a:xfrm>
            <a:off x="14310438" y="1244853"/>
            <a:ext cx="3003436" cy="48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192"/>
              </a:lnSpc>
              <a:spcBef>
                <a:spcPct val="0"/>
              </a:spcBef>
            </a:pPr>
            <a:r>
              <a:rPr lang="en-US" sz="2400" i="1" spc="-64" dirty="0">
                <a:solidFill>
                  <a:srgbClr val="000000"/>
                </a:solidFill>
                <a:latin typeface="Helvetica World"/>
              </a:rPr>
              <a:t>integer</a:t>
            </a:r>
          </a:p>
        </p:txBody>
      </p:sp>
      <p:sp>
        <p:nvSpPr>
          <p:cNvPr id="186" name="TextBox 24">
            <a:extLst>
              <a:ext uri="{FF2B5EF4-FFF2-40B4-BE49-F238E27FC236}">
                <a16:creationId xmlns:a16="http://schemas.microsoft.com/office/drawing/2014/main" id="{18868D5F-2B01-B8E5-502B-91286F2F0C72}"/>
              </a:ext>
            </a:extLst>
          </p:cNvPr>
          <p:cNvSpPr txBox="1"/>
          <p:nvPr/>
        </p:nvSpPr>
        <p:spPr>
          <a:xfrm>
            <a:off x="1028700" y="962025"/>
            <a:ext cx="110871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80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variables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C0AE950-C477-DED6-6E54-04031D86E07E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FA8C8AE7-A5B4-6F57-466D-824ED7D0267B}"/>
              </a:ext>
            </a:extLst>
          </p:cNvPr>
          <p:cNvGrpSpPr/>
          <p:nvPr/>
        </p:nvGrpSpPr>
        <p:grpSpPr>
          <a:xfrm>
            <a:off x="8364787" y="1236838"/>
            <a:ext cx="613713" cy="595358"/>
            <a:chOff x="0" y="-38100"/>
            <a:chExt cx="3122455" cy="930957"/>
          </a:xfrm>
          <a:solidFill>
            <a:srgbClr val="B8C2CE"/>
          </a:solidFill>
        </p:grpSpPr>
        <p:sp>
          <p:nvSpPr>
            <p:cNvPr id="20" name="Freeform 3">
              <a:extLst>
                <a:ext uri="{FF2B5EF4-FFF2-40B4-BE49-F238E27FC236}">
                  <a16:creationId xmlns:a16="http://schemas.microsoft.com/office/drawing/2014/main" id="{3129B39C-2B4A-8B51-3501-13690AE3CD98}"/>
                </a:ext>
              </a:extLst>
            </p:cNvPr>
            <p:cNvSpPr/>
            <p:nvPr/>
          </p:nvSpPr>
          <p:spPr>
            <a:xfrm>
              <a:off x="0" y="0"/>
              <a:ext cx="3122455" cy="892857"/>
            </a:xfrm>
            <a:custGeom>
              <a:avLst/>
              <a:gdLst/>
              <a:ahLst/>
              <a:cxnLst/>
              <a:rect l="l" t="t" r="r" b="b"/>
              <a:pathLst>
                <a:path w="3122455" h="892857">
                  <a:moveTo>
                    <a:pt x="32877" y="0"/>
                  </a:moveTo>
                  <a:lnTo>
                    <a:pt x="3089578" y="0"/>
                  </a:lnTo>
                  <a:cubicBezTo>
                    <a:pt x="3107735" y="0"/>
                    <a:pt x="3122455" y="14720"/>
                    <a:pt x="3122455" y="32877"/>
                  </a:cubicBezTo>
                  <a:lnTo>
                    <a:pt x="3122455" y="859980"/>
                  </a:lnTo>
                  <a:cubicBezTo>
                    <a:pt x="3122455" y="878137"/>
                    <a:pt x="3107735" y="892857"/>
                    <a:pt x="3089578" y="892857"/>
                  </a:cubicBezTo>
                  <a:lnTo>
                    <a:pt x="32877" y="892857"/>
                  </a:lnTo>
                  <a:cubicBezTo>
                    <a:pt x="14720" y="892857"/>
                    <a:pt x="0" y="878137"/>
                    <a:pt x="0" y="859980"/>
                  </a:cubicBezTo>
                  <a:lnTo>
                    <a:pt x="0" y="32877"/>
                  </a:lnTo>
                  <a:cubicBezTo>
                    <a:pt x="0" y="14720"/>
                    <a:pt x="14720" y="0"/>
                    <a:pt x="32877" y="0"/>
                  </a:cubicBezTo>
                  <a:close/>
                </a:path>
              </a:pathLst>
            </a:cu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21" name="TextBox 4">
              <a:extLst>
                <a:ext uri="{FF2B5EF4-FFF2-40B4-BE49-F238E27FC236}">
                  <a16:creationId xmlns:a16="http://schemas.microsoft.com/office/drawing/2014/main" id="{322626BF-3A07-3028-0DB8-946EF71E4692}"/>
                </a:ext>
              </a:extLst>
            </p:cNvPr>
            <p:cNvSpPr txBox="1"/>
            <p:nvPr/>
          </p:nvSpPr>
          <p:spPr>
            <a:xfrm>
              <a:off x="0" y="-38100"/>
              <a:ext cx="3122455" cy="930957"/>
            </a:xfrm>
            <a:prstGeom prst="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440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10871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80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distribution of variables</a:t>
            </a:r>
          </a:p>
        </p:txBody>
      </p:sp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252EFFF0-8D30-8B60-DB7D-36F0A35CD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5479" r="12871" b="5687"/>
          <a:stretch/>
        </p:blipFill>
        <p:spPr bwMode="auto">
          <a:xfrm>
            <a:off x="2952750" y="2013175"/>
            <a:ext cx="12382500" cy="72212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23F5C7-0276-8804-0186-85DA2034B8F4}"/>
              </a:ext>
            </a:extLst>
          </p:cNvPr>
          <p:cNvSpPr txBox="1"/>
          <p:nvPr/>
        </p:nvSpPr>
        <p:spPr>
          <a:xfrm>
            <a:off x="6438900" y="9433648"/>
            <a:ext cx="54102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2. Distribution Normalization of the variables.</a:t>
            </a:r>
            <a:endParaRPr lang="es-ES" i="1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A230CE64-3017-D6EA-491F-8D575547EC55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1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4">
            <a:extLst>
              <a:ext uri="{FF2B5EF4-FFF2-40B4-BE49-F238E27FC236}">
                <a16:creationId xmlns:a16="http://schemas.microsoft.com/office/drawing/2014/main" id="{687EA7F4-75EC-3730-40C5-5B828231B741}"/>
              </a:ext>
            </a:extLst>
          </p:cNvPr>
          <p:cNvSpPr txBox="1"/>
          <p:nvPr/>
        </p:nvSpPr>
        <p:spPr>
          <a:xfrm>
            <a:off x="1028700" y="962025"/>
            <a:ext cx="110871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83"/>
              </a:lnSpc>
              <a:spcBef>
                <a:spcPct val="0"/>
              </a:spcBef>
            </a:pPr>
            <a:r>
              <a:rPr lang="en-US" sz="8000" b="1" kern="1400" spc="-50" dirty="0">
                <a:solidFill>
                  <a:srgbClr val="0042EB"/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importance of variables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23F5C7-0276-8804-0186-85DA2034B8F4}"/>
              </a:ext>
            </a:extLst>
          </p:cNvPr>
          <p:cNvSpPr txBox="1"/>
          <p:nvPr/>
        </p:nvSpPr>
        <p:spPr>
          <a:xfrm>
            <a:off x="6438900" y="9433648"/>
            <a:ext cx="54102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i="1" dirty="0">
                <a:latin typeface="Helvetica World" panose="020B0604020202020204" charset="-128"/>
                <a:ea typeface="Helvetica World" panose="020B0604020202020204" charset="-128"/>
                <a:cs typeface="Helvetica World" panose="020B0604020202020204" charset="-128"/>
              </a:rPr>
              <a:t>Figure 3, Variable importance</a:t>
            </a:r>
            <a:endParaRPr lang="es-ES" i="1" dirty="0">
              <a:latin typeface="Helvetica World" panose="020B0604020202020204" charset="-128"/>
              <a:ea typeface="Helvetica World" panose="020B0604020202020204" charset="-128"/>
              <a:cs typeface="Helvetica World" panose="020B0604020202020204" charset="-128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35FBFF-33C0-3E3B-69A2-D7AE0ECBEC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2459" r="3126"/>
          <a:stretch/>
        </p:blipFill>
        <p:spPr bwMode="auto">
          <a:xfrm>
            <a:off x="2632557" y="2212212"/>
            <a:ext cx="13022886" cy="71127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853FF9B4-B907-4A69-A2F4-2F0FBB65F9A4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24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72225" y="8171319"/>
            <a:ext cx="5972331" cy="3202662"/>
          </a:xfrm>
          <a:custGeom>
            <a:avLst/>
            <a:gdLst/>
            <a:ahLst/>
            <a:cxnLst/>
            <a:rect l="l" t="t" r="r" b="b"/>
            <a:pathLst>
              <a:path w="5972331" h="3202662">
                <a:moveTo>
                  <a:pt x="0" y="0"/>
                </a:moveTo>
                <a:lnTo>
                  <a:pt x="5972331" y="0"/>
                </a:lnTo>
                <a:lnTo>
                  <a:pt x="5972331" y="3202662"/>
                </a:lnTo>
                <a:lnTo>
                  <a:pt x="0" y="320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2190750" y="4592419"/>
            <a:ext cx="10687050" cy="110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83"/>
              </a:lnSpc>
              <a:spcBef>
                <a:spcPct val="0"/>
              </a:spcBef>
            </a:pPr>
            <a:r>
              <a:rPr lang="en-US" sz="9600" b="1" kern="1400" spc="-50" dirty="0"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CLUSTERING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3058773" y="1028700"/>
            <a:ext cx="8726399" cy="9493816"/>
          </a:xfrm>
          <a:custGeom>
            <a:avLst/>
            <a:gdLst/>
            <a:ahLst/>
            <a:cxnLst/>
            <a:rect l="l" t="t" r="r" b="b"/>
            <a:pathLst>
              <a:path w="8726399" h="9493816">
                <a:moveTo>
                  <a:pt x="0" y="0"/>
                </a:moveTo>
                <a:lnTo>
                  <a:pt x="8726399" y="0"/>
                </a:lnTo>
                <a:lnTo>
                  <a:pt x="8726399" y="9493816"/>
                </a:lnTo>
                <a:lnTo>
                  <a:pt x="0" y="949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A143F054-1EBF-8B5C-FE1C-99ED2EEB7922}"/>
              </a:ext>
            </a:extLst>
          </p:cNvPr>
          <p:cNvSpPr/>
          <p:nvPr/>
        </p:nvSpPr>
        <p:spPr>
          <a:xfrm>
            <a:off x="936508" y="4533900"/>
            <a:ext cx="956691" cy="956691"/>
          </a:xfrm>
          <a:custGeom>
            <a:avLst/>
            <a:gdLst/>
            <a:ahLst/>
            <a:cxnLst/>
            <a:rect l="l" t="t" r="r" b="b"/>
            <a:pathLst>
              <a:path w="956691" h="956691">
                <a:moveTo>
                  <a:pt x="0" y="0"/>
                </a:moveTo>
                <a:lnTo>
                  <a:pt x="956691" y="0"/>
                </a:lnTo>
                <a:lnTo>
                  <a:pt x="956691" y="956692"/>
                </a:lnTo>
                <a:lnTo>
                  <a:pt x="0" y="956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A5A75-B1AA-E8D0-D7AD-D1F6222B64C9}"/>
              </a:ext>
            </a:extLst>
          </p:cNvPr>
          <p:cNvSpPr txBox="1"/>
          <p:nvPr/>
        </p:nvSpPr>
        <p:spPr>
          <a:xfrm>
            <a:off x="2234949" y="5490591"/>
            <a:ext cx="11357067" cy="773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44"/>
              </a:lnSpc>
              <a:spcBef>
                <a:spcPct val="0"/>
              </a:spcBef>
            </a:pPr>
            <a:r>
              <a:rPr lang="en-US" sz="2400" spc="-48" dirty="0">
                <a:solidFill>
                  <a:srgbClr val="000000"/>
                </a:solidFill>
                <a:latin typeface="Helvetica World"/>
              </a:rPr>
              <a:t>Probabilistic Model Based Clustering  / Iterative Distance Based – K Means / Hierarchical Clustering / Dbscan</a:t>
            </a: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E210B885-08E0-9079-4169-18C404BB51DA}"/>
              </a:ext>
            </a:extLst>
          </p:cNvPr>
          <p:cNvSpPr txBox="1"/>
          <p:nvPr/>
        </p:nvSpPr>
        <p:spPr>
          <a:xfrm>
            <a:off x="302808" y="335664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Machine Learning M – 2023/24</a:t>
            </a: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</a:t>
            </a:r>
            <a:r>
              <a:rPr lang="en-U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– FINAL PROJECT</a:t>
            </a:r>
            <a:endParaRPr lang="es-ES" sz="2400" kern="1400" spc="-50" dirty="0">
              <a:solidFill>
                <a:schemeClr val="bg1">
                  <a:lumMod val="65000"/>
                </a:schemeClr>
              </a:solidFill>
              <a:latin typeface="Amasis MT Pro Light" panose="02040304050005020304" pitchFamily="18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BE8A8A2B-2882-9AEF-8195-F8261BFB3FD9}"/>
              </a:ext>
            </a:extLst>
          </p:cNvPr>
          <p:cNvSpPr txBox="1"/>
          <p:nvPr/>
        </p:nvSpPr>
        <p:spPr>
          <a:xfrm>
            <a:off x="266713" y="9587229"/>
            <a:ext cx="1450174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spcAft>
                <a:spcPts val="400"/>
              </a:spcAft>
            </a:pPr>
            <a:r>
              <a:rPr lang="es-ES" sz="2400" kern="1400" spc="-50" dirty="0">
                <a:solidFill>
                  <a:schemeClr val="bg1">
                    <a:lumMod val="65000"/>
                  </a:schemeClr>
                </a:solidFill>
                <a:latin typeface="Amasis MT Pro Light" panose="02040304050005020304" pitchFamily="18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Aníbal Hernando Novo</a:t>
            </a:r>
          </a:p>
        </p:txBody>
      </p:sp>
    </p:spTree>
    <p:extLst>
      <p:ext uri="{BB962C8B-B14F-4D97-AF65-F5344CB8AC3E}">
        <p14:creationId xmlns:p14="http://schemas.microsoft.com/office/powerpoint/2010/main" val="464003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964</Words>
  <Application>Microsoft Office PowerPoint</Application>
  <PresentationFormat>Personalizado</PresentationFormat>
  <Paragraphs>148</Paragraphs>
  <Slides>24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Wingdings</vt:lpstr>
      <vt:lpstr>Amasis MT Pro Light</vt:lpstr>
      <vt:lpstr>Helvetica World</vt:lpstr>
      <vt:lpstr>Aptos Display</vt:lpstr>
      <vt:lpstr>Arial</vt:lpstr>
      <vt:lpstr>Calibri</vt:lpstr>
      <vt:lpstr>Aptos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tecnología Informativa Moderno 3D Lila Azul</dc:title>
  <cp:lastModifiedBy>anibal hernando</cp:lastModifiedBy>
  <cp:revision>23</cp:revision>
  <dcterms:created xsi:type="dcterms:W3CDTF">2006-08-16T00:00:00Z</dcterms:created>
  <dcterms:modified xsi:type="dcterms:W3CDTF">2024-06-25T19:27:27Z</dcterms:modified>
  <dc:identifier>DAGJEzykC2A</dc:identifier>
</cp:coreProperties>
</file>